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3"/>
  </p:sldMasterIdLst>
  <p:notesMasterIdLst>
    <p:notesMasterId r:id="rId18"/>
  </p:notesMasterIdLst>
  <p:sldIdLst>
    <p:sldId id="763" r:id="rId4"/>
    <p:sldId id="832" r:id="rId5"/>
    <p:sldId id="771" r:id="rId6"/>
    <p:sldId id="783" r:id="rId7"/>
    <p:sldId id="841" r:id="rId8"/>
    <p:sldId id="765" r:id="rId9"/>
    <p:sldId id="784" r:id="rId10"/>
    <p:sldId id="821" r:id="rId11"/>
    <p:sldId id="770" r:id="rId12"/>
    <p:sldId id="830" r:id="rId13"/>
    <p:sldId id="835" r:id="rId14"/>
    <p:sldId id="831" r:id="rId15"/>
    <p:sldId id="840" r:id="rId16"/>
    <p:sldId id="83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844"/>
    <a:srgbClr val="6B4C9F"/>
    <a:srgbClr val="F8A31B"/>
    <a:srgbClr val="2B7CBB"/>
    <a:srgbClr val="DE404A"/>
    <a:srgbClr val="079ED9"/>
    <a:srgbClr val="FACE01"/>
    <a:srgbClr val="DF404A"/>
    <a:srgbClr val="555658"/>
    <a:srgbClr val="EF1B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6563EF-89C4-98A2-B62A-B006B2BB45C1}" v="1" dt="2024-04-19T17:18:50.8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94"/>
  </p:normalViewPr>
  <p:slideViewPr>
    <p:cSldViewPr snapToGrid="0">
      <p:cViewPr varScale="1">
        <p:scale>
          <a:sx n="121" d="100"/>
          <a:sy n="121" d="100"/>
        </p:scale>
        <p:origin x="3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156D9-FD9F-6D4C-B1EB-9F2D4BB01C36}" type="datetimeFigureOut">
              <a:rPr lang="en-US" smtClean="0"/>
              <a:t>6/26/24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49B93-C0C2-F54E-A6AB-6A6BE608C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93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chemeClr val="bg1"/>
              </a:solidFill>
              <a:effectLst/>
              <a:highlight>
                <a:srgbClr val="062844"/>
              </a:highlight>
              <a:latin typeface="Archivo" pitchFamily="2" charset="77"/>
              <a:cs typeface="Archivo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chemeClr val="bg1"/>
              </a:solidFill>
              <a:effectLst/>
              <a:highlight>
                <a:srgbClr val="062844"/>
              </a:highlight>
              <a:latin typeface="Archivo" pitchFamily="2" charset="77"/>
              <a:cs typeface="Archivo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chemeClr val="bg1"/>
              </a:solidFill>
              <a:effectLst/>
              <a:highlight>
                <a:srgbClr val="062844"/>
              </a:highlight>
              <a:latin typeface="Archivo" pitchFamily="2" charset="77"/>
              <a:cs typeface="Archivo" pitchFamily="2" charset="77"/>
            </a:endParaRPr>
          </a:p>
          <a:p>
            <a:r>
              <a:rPr lang="en-US" b="1"/>
              <a:t>"Elevate Customer Engagement: </a:t>
            </a:r>
          </a:p>
          <a:p>
            <a:endParaRPr lang="en-US"/>
          </a:p>
          <a:p>
            <a:r>
              <a:rPr lang="en-US" b="1"/>
              <a:t>"Transform Your User Experience: </a:t>
            </a:r>
          </a:p>
          <a:p>
            <a:endParaRPr lang="en-US"/>
          </a:p>
          <a:p>
            <a:r>
              <a:rPr lang="en-US" b="1"/>
              <a:t>"Lead with Innovation: </a:t>
            </a:r>
          </a:p>
          <a:p>
            <a:endParaRPr lang="en-US"/>
          </a:p>
          <a:p>
            <a:r>
              <a:rPr lang="en-US" b="1"/>
              <a:t>"Revolutionize Engagement: </a:t>
            </a:r>
          </a:p>
          <a:p>
            <a:endParaRPr lang="en-US"/>
          </a:p>
          <a:p>
            <a:r>
              <a:rPr lang="en-US" b="1"/>
              <a:t>"Next-Level Interaction</a:t>
            </a:r>
          </a:p>
          <a:p>
            <a:endParaRPr lang="en-US"/>
          </a:p>
          <a:p>
            <a:r>
              <a:rPr lang="en-US" b="1"/>
              <a:t>"Futuristic Control for Today's Customers:</a:t>
            </a:r>
          </a:p>
          <a:p>
            <a:endParaRPr lang="en-US"/>
          </a:p>
          <a:p>
            <a:r>
              <a:rPr lang="en-US" b="1"/>
              <a:t>"Set New Standards in User Experience:</a:t>
            </a:r>
          </a:p>
          <a:p>
            <a:endParaRPr lang="en-US"/>
          </a:p>
          <a:p>
            <a:r>
              <a:rPr lang="en-US" b="1"/>
              <a:t>"Empower Your Digital Landscape:</a:t>
            </a:r>
          </a:p>
          <a:p>
            <a:endParaRPr lang="en-US"/>
          </a:p>
          <a:p>
            <a:r>
              <a:rPr lang="en-US" b="1"/>
              <a:t>"Redefine Digital Interaction: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chemeClr val="bg1"/>
              </a:solidFill>
              <a:highlight>
                <a:srgbClr val="062844"/>
              </a:highlight>
              <a:latin typeface="Archivo" pitchFamily="2" charset="77"/>
              <a:cs typeface="Archivo" pitchFamily="2" charset="77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49B93-C0C2-F54E-A6AB-6A6BE608C72A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32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49B93-C0C2-F54E-A6AB-6A6BE608C7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587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49B93-C0C2-F54E-A6AB-6A6BE608C7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97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49B93-C0C2-F54E-A6AB-6A6BE608C7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08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49B93-C0C2-F54E-A6AB-6A6BE608C7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625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49B93-C0C2-F54E-A6AB-6A6BE608C72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5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5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A65B0C8-33EF-FF58-132F-B08676D67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611" y="189669"/>
            <a:ext cx="11280709" cy="906722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C90BC84-B88B-F03B-5116-FB84DB6550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799" y="6214477"/>
            <a:ext cx="1801368" cy="5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24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C90BC84-B88B-F03B-5116-FB84DB6550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799" y="6214477"/>
            <a:ext cx="1801368" cy="5404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383730-0DAC-BB1E-7BA4-205DAEE1E9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3964" y="0"/>
            <a:ext cx="698269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7C6B784-CBC6-DF51-844F-E987B38A2B49}"/>
              </a:ext>
            </a:extLst>
          </p:cNvPr>
          <p:cNvSpPr/>
          <p:nvPr userDrawn="1"/>
        </p:nvSpPr>
        <p:spPr>
          <a:xfrm>
            <a:off x="5273964" y="1"/>
            <a:ext cx="6982691" cy="6858000"/>
          </a:xfrm>
          <a:prstGeom prst="rect">
            <a:avLst/>
          </a:prstGeom>
          <a:solidFill>
            <a:schemeClr val="accent4">
              <a:lumMod val="20000"/>
              <a:lumOff val="80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A65B0C8-33EF-FF58-132F-B08676D67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611" y="189669"/>
            <a:ext cx="11280709" cy="906722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8983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A65B0C8-33EF-FF58-132F-B08676D67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611" y="189669"/>
            <a:ext cx="11280709" cy="906722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C90BC84-B88B-F03B-5116-FB84DB6550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799" y="6214477"/>
            <a:ext cx="1801368" cy="5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24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orkho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D4A0C-F5ED-F025-DECB-FE6B7E033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611" y="189669"/>
            <a:ext cx="11280709" cy="906722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087D9A-9C69-F92D-CD44-8825359DCD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612" y="1362318"/>
            <a:ext cx="11280710" cy="385886"/>
          </a:xfrm>
        </p:spPr>
        <p:txBody>
          <a:bodyPr>
            <a:normAutofit/>
          </a:bodyPr>
          <a:lstStyle>
            <a:lvl1pPr marL="0" indent="0" algn="l"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DC5A3C7-3A11-515A-0C52-D6E9B8F2BA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612" y="1830679"/>
            <a:ext cx="11280775" cy="298761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555658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BAE9100-2CA2-BE18-D761-D973360F6D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799" y="6214477"/>
            <a:ext cx="1801368" cy="5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01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A65B0C8-33EF-FF58-132F-B08676D67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611" y="189669"/>
            <a:ext cx="11280709" cy="906722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C90BC84-B88B-F03B-5116-FB84DB6550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799" y="6214477"/>
            <a:ext cx="1801368" cy="5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24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oter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C6702-DA75-7780-2286-EDB274FF96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611" y="189669"/>
            <a:ext cx="11280709" cy="90672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13DE212-2893-58D0-C3AA-904760E913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" y="6215137"/>
            <a:ext cx="1799167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76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oter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05F7676-0EB7-573B-F1D8-D0B44ACDA9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304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235E433-6BA5-F9C1-7517-79DF156B40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047558"/>
            <a:ext cx="12192000" cy="304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874EF7C-E948-1776-1A2A-9FB2264A56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1759" y="6095116"/>
            <a:ext cx="12192000" cy="304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2EABF2-3561-598F-61D8-0DA7857920B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9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0C6702-DA75-7780-2286-EDB274FF96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611" y="189669"/>
            <a:ext cx="11280709" cy="90672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2C6A2D-4259-D80A-7615-5D73E6BCDD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300" y="6215137"/>
            <a:ext cx="1799167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76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orkho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D4A0C-F5ED-F025-DECB-FE6B7E033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611" y="189669"/>
            <a:ext cx="11280709" cy="906722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087D9A-9C69-F92D-CD44-8825359DCD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612" y="1362318"/>
            <a:ext cx="11280710" cy="385886"/>
          </a:xfrm>
        </p:spPr>
        <p:txBody>
          <a:bodyPr>
            <a:normAutofit/>
          </a:bodyPr>
          <a:lstStyle>
            <a:lvl1pPr marL="0" indent="0" algn="l">
              <a:buNone/>
              <a:defRPr sz="2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DC5A3C7-3A11-515A-0C52-D6E9B8F2BA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612" y="1830679"/>
            <a:ext cx="11280775" cy="298761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rgbClr val="555658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BAE9100-2CA2-BE18-D761-D973360F6D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799" y="6214477"/>
            <a:ext cx="1801368" cy="5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01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a black center&#10;&#10;Description automatically generated">
            <a:extLst>
              <a:ext uri="{FF2B5EF4-FFF2-40B4-BE49-F238E27FC236}">
                <a16:creationId xmlns:a16="http://schemas.microsoft.com/office/drawing/2014/main" id="{6E5CDB09-4D2E-7290-DE4E-E46C8BF834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6C955-2700-F920-561B-FD05BC3B4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4892" y="6167632"/>
            <a:ext cx="2743200" cy="365125"/>
          </a:xfrm>
          <a:prstGeom prst="rect">
            <a:avLst/>
          </a:prstGeom>
        </p:spPr>
        <p:txBody>
          <a:bodyPr/>
          <a:lstStyle/>
          <a:p>
            <a:fld id="{6FD4B9C5-E5E7-0840-8103-CDA621A0D468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DC5A3C7-3A11-515A-0C52-D6E9B8F2BA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2577" y="1834360"/>
            <a:ext cx="7346845" cy="1966349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00">
                <a:solidFill>
                  <a:srgbClr val="062844"/>
                </a:solidFill>
                <a:latin typeface="PT Serif" panose="020A0603040505020204" pitchFamily="18" charset="7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add testimonial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D23B82D3-52D9-8558-5548-E2993677D5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22577" y="3874176"/>
            <a:ext cx="7346845" cy="459096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400" b="1">
                <a:solidFill>
                  <a:srgbClr val="555658"/>
                </a:solidFill>
                <a:latin typeface="Archivo" pitchFamily="2" charset="77"/>
                <a:cs typeface="Archivo" pitchFamily="2" charset="7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attribution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C50B2F0-08EE-8813-838C-10001BC655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799" y="6214477"/>
            <a:ext cx="1801368" cy="5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01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 and white background&#10;&#10;Description automatically generated">
            <a:extLst>
              <a:ext uri="{FF2B5EF4-FFF2-40B4-BE49-F238E27FC236}">
                <a16:creationId xmlns:a16="http://schemas.microsoft.com/office/drawing/2014/main" id="{AB4597C9-D501-3657-1AE9-CFF08384CC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B4465-5753-60E6-9570-A1B44CD0B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4892" y="6167632"/>
            <a:ext cx="2743200" cy="365125"/>
          </a:xfrm>
          <a:prstGeom prst="rect">
            <a:avLst/>
          </a:prstGeom>
        </p:spPr>
        <p:txBody>
          <a:bodyPr/>
          <a:lstStyle/>
          <a:p>
            <a:fld id="{6FD4B9C5-E5E7-0840-8103-CDA621A0D46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663E16-D5BE-3280-BB7D-AB8F175FEE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8330" y="2384738"/>
            <a:ext cx="9615340" cy="1398156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1F2CCF5-B1E2-BF83-3D1B-C3377915BC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799" y="6214477"/>
            <a:ext cx="1801368" cy="5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106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los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9C333BA4-31E2-2204-7D90-2D2E0D727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304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FB803A-BE20-E912-EB86-CB2296372F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047558"/>
            <a:ext cx="12192000" cy="304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0CC509C-E11C-250A-B156-2CA27A6721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1759" y="6095116"/>
            <a:ext cx="12192000" cy="304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5E41224-68BB-79A8-3177-D65F780DC9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663E16-D5BE-3280-BB7D-AB8F175FEE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8330" y="2384738"/>
            <a:ext cx="9615340" cy="1398156"/>
          </a:xfrm>
          <a:ln>
            <a:solidFill>
              <a:schemeClr val="accent6">
                <a:lumMod val="85000"/>
              </a:schemeClr>
            </a:solidFill>
          </a:ln>
        </p:spPr>
        <p:txBody>
          <a:bodyPr/>
          <a:lstStyle>
            <a:lvl1pPr algn="ctr">
              <a:defRPr b="1" i="0">
                <a:ln w="3175">
                  <a:solidFill>
                    <a:schemeClr val="accent6">
                      <a:lumMod val="85000"/>
                    </a:schemeClr>
                  </a:solidFill>
                </a:ln>
                <a:solidFill>
                  <a:schemeClr val="bg1"/>
                </a:solidFill>
                <a:latin typeface="Archivo Black" pitchFamily="2" charset="77"/>
                <a:cs typeface="Archivo Black" pitchFamily="2" charset="77"/>
              </a:defRPr>
            </a:lvl1pPr>
          </a:lstStyle>
          <a:p>
            <a:r>
              <a:rPr lang="en-US"/>
              <a:t>Divider Divider Divider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009D6FD-4E0A-40E4-B7C1-05C9F67320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330643">
            <a:off x="7941893" y="-1728963"/>
            <a:ext cx="7772400" cy="38862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E7D3343-38B2-B478-6A91-8D875BD53CA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300" y="6215137"/>
            <a:ext cx="1799167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50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oter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C6702-DA75-7780-2286-EDB274FF96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611" y="189669"/>
            <a:ext cx="11280709" cy="90672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13DE212-2893-58D0-C3AA-904760E913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00" y="6215137"/>
            <a:ext cx="1799167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765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desk&#10;&#10;Description automatically generated">
            <a:extLst>
              <a:ext uri="{FF2B5EF4-FFF2-40B4-BE49-F238E27FC236}">
                <a16:creationId xmlns:a16="http://schemas.microsoft.com/office/drawing/2014/main" id="{A0AB0DCE-D7D8-FC44-05FD-122F649BA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7283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4A086F0-3E62-3A53-99AE-00ACC20A32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00" y="6215137"/>
            <a:ext cx="1799167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5482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colorful background with a white border&#10;&#10;Description automatically generated with medium confidence">
            <a:extLst>
              <a:ext uri="{FF2B5EF4-FFF2-40B4-BE49-F238E27FC236}">
                <a16:creationId xmlns:a16="http://schemas.microsoft.com/office/drawing/2014/main" id="{28CEB181-6DEA-2046-7A7E-E1A95A3CF3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35635CB0-1308-8643-C6AC-EF44333854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1366" y="3455425"/>
            <a:ext cx="11529023" cy="44018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C379FDF-FCB2-6FF1-6BCA-CC578F8C15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1488" y="2700236"/>
            <a:ext cx="11529023" cy="755189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slide 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1ED54E2-7B78-9D6F-2407-2C6794F4CB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799" y="6173837"/>
            <a:ext cx="1801368" cy="5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14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oter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05F7676-0EB7-573B-F1D8-D0B44ACDA9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304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235E433-6BA5-F9C1-7517-79DF156B40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047558"/>
            <a:ext cx="12192000" cy="304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874EF7C-E948-1776-1A2A-9FB2264A56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1759" y="6095116"/>
            <a:ext cx="12192000" cy="304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2EABF2-3561-598F-61D8-0DA7857920B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9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0C6702-DA75-7780-2286-EDB274FF96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611" y="189669"/>
            <a:ext cx="11280709" cy="90672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2C6A2D-4259-D80A-7615-5D73E6BCDD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300" y="6215137"/>
            <a:ext cx="1799167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76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a black center&#10;&#10;Description automatically generated">
            <a:extLst>
              <a:ext uri="{FF2B5EF4-FFF2-40B4-BE49-F238E27FC236}">
                <a16:creationId xmlns:a16="http://schemas.microsoft.com/office/drawing/2014/main" id="{6E5CDB09-4D2E-7290-DE4E-E46C8BF834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6C955-2700-F920-561B-FD05BC3B4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4892" y="6167632"/>
            <a:ext cx="2743200" cy="365125"/>
          </a:xfrm>
          <a:prstGeom prst="rect">
            <a:avLst/>
          </a:prstGeom>
        </p:spPr>
        <p:txBody>
          <a:bodyPr/>
          <a:lstStyle/>
          <a:p>
            <a:fld id="{6FD4B9C5-E5E7-0840-8103-CDA621A0D468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DC5A3C7-3A11-515A-0C52-D6E9B8F2BA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2577" y="1834360"/>
            <a:ext cx="7346845" cy="1966349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00">
                <a:solidFill>
                  <a:srgbClr val="062844"/>
                </a:solidFill>
                <a:latin typeface="PT Serif" panose="020A0603040505020204" pitchFamily="18" charset="7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add testimonial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D23B82D3-52D9-8558-5548-E2993677D5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22577" y="3874176"/>
            <a:ext cx="7346845" cy="459096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400" b="1">
                <a:solidFill>
                  <a:srgbClr val="555658"/>
                </a:solidFill>
                <a:latin typeface="Archivo" pitchFamily="2" charset="77"/>
                <a:cs typeface="Archivo" pitchFamily="2" charset="7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attribution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C50B2F0-08EE-8813-838C-10001BC655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799" y="6214477"/>
            <a:ext cx="1801368" cy="5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01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 and white background&#10;&#10;Description automatically generated">
            <a:extLst>
              <a:ext uri="{FF2B5EF4-FFF2-40B4-BE49-F238E27FC236}">
                <a16:creationId xmlns:a16="http://schemas.microsoft.com/office/drawing/2014/main" id="{AB4597C9-D501-3657-1AE9-CFF08384CC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B4465-5753-60E6-9570-A1B44CD0B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4892" y="6167632"/>
            <a:ext cx="2743200" cy="365125"/>
          </a:xfrm>
          <a:prstGeom prst="rect">
            <a:avLst/>
          </a:prstGeom>
        </p:spPr>
        <p:txBody>
          <a:bodyPr/>
          <a:lstStyle/>
          <a:p>
            <a:fld id="{6FD4B9C5-E5E7-0840-8103-CDA621A0D46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663E16-D5BE-3280-BB7D-AB8F175FEE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8330" y="2384738"/>
            <a:ext cx="9615340" cy="1398156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1F2CCF5-B1E2-BF83-3D1B-C3377915BC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799" y="6214477"/>
            <a:ext cx="1801368" cy="5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10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los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9C333BA4-31E2-2204-7D90-2D2E0D7274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304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3FB803A-BE20-E912-EB86-CB2296372F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047558"/>
            <a:ext cx="12192000" cy="304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0CC509C-E11C-250A-B156-2CA27A6721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1759" y="6095116"/>
            <a:ext cx="12192000" cy="304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5E41224-68BB-79A8-3177-D65F780DC9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663E16-D5BE-3280-BB7D-AB8F175FEE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8330" y="2384738"/>
            <a:ext cx="9615340" cy="1398156"/>
          </a:xfrm>
          <a:ln>
            <a:solidFill>
              <a:schemeClr val="accent6">
                <a:lumMod val="85000"/>
              </a:schemeClr>
            </a:solidFill>
          </a:ln>
        </p:spPr>
        <p:txBody>
          <a:bodyPr/>
          <a:lstStyle>
            <a:lvl1pPr algn="ctr">
              <a:defRPr b="1" i="0">
                <a:ln w="3175">
                  <a:solidFill>
                    <a:schemeClr val="accent6">
                      <a:lumMod val="85000"/>
                    </a:schemeClr>
                  </a:solidFill>
                </a:ln>
                <a:solidFill>
                  <a:schemeClr val="bg1"/>
                </a:solidFill>
                <a:latin typeface="Archivo Black" pitchFamily="2" charset="77"/>
                <a:cs typeface="Archivo Black" pitchFamily="2" charset="77"/>
              </a:defRPr>
            </a:lvl1pPr>
          </a:lstStyle>
          <a:p>
            <a:r>
              <a:rPr lang="en-US"/>
              <a:t>Divider Divider Divider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009D6FD-4E0A-40E4-B7C1-05C9F67320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330643">
            <a:off x="7941893" y="-1728963"/>
            <a:ext cx="7772400" cy="38862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E7D3343-38B2-B478-6A91-8D875BD53CA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300" y="6215137"/>
            <a:ext cx="1799167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50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EF1B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A6D88-D903-5058-B541-7F3B7B225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An image of a model with a disability. A blonde woman sitting sideways in a blue chair. She has a modern prosthetic on her left arm from the elbow to the hand. She stares straight into the camera.  ">
            <a:extLst>
              <a:ext uri="{FF2B5EF4-FFF2-40B4-BE49-F238E27FC236}">
                <a16:creationId xmlns:a16="http://schemas.microsoft.com/office/drawing/2014/main" id="{58B2371F-CEFF-72A0-B023-1CC53F9F88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23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51C5EA-3750-E4DD-D47C-B757CC1311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B97408F-346E-5E85-4D2B-2B0E82E6EF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799" y="6214477"/>
            <a:ext cx="1801368" cy="5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37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EF40F-504D-C78F-7134-F7D7AD71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4" descr="An image of Peacock Review 2023: Cost, Plans, and More ">
            <a:extLst>
              <a:ext uri="{FF2B5EF4-FFF2-40B4-BE49-F238E27FC236}">
                <a16:creationId xmlns:a16="http://schemas.microsoft.com/office/drawing/2014/main" id="{1EE73EB6-B203-6446-6BEC-D3A9627D2B6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32533" y="0"/>
            <a:ext cx="47594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14B72A-E977-60F8-3A7B-112F6DD57179}"/>
              </a:ext>
            </a:extLst>
          </p:cNvPr>
          <p:cNvSpPr/>
          <p:nvPr userDrawn="1"/>
        </p:nvSpPr>
        <p:spPr>
          <a:xfrm>
            <a:off x="7432532" y="0"/>
            <a:ext cx="4759467" cy="6858000"/>
          </a:xfrm>
          <a:prstGeom prst="rect">
            <a:avLst/>
          </a:prstGeom>
          <a:solidFill>
            <a:schemeClr val="bg1">
              <a:alpha val="918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9833367-2C00-7619-23B1-196E602AC4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799" y="6214477"/>
            <a:ext cx="1801368" cy="5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39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060E7C4-6672-E75C-0DB2-8AE79043DF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799" y="6214477"/>
            <a:ext cx="1801368" cy="5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2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4F1123-B2A4-5A9B-9D63-068577089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49290"/>
            <a:ext cx="11271357" cy="1541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012683-A8BA-E50D-D424-00151BD97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442" y="2056720"/>
            <a:ext cx="11271357" cy="3485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68D136-0F44-A140-B613-9A5E9886CA9F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-1329484"/>
            <a:ext cx="1543532" cy="86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0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690" r:id="rId10"/>
    <p:sldLayoutId id="2147483694" r:id="rId11"/>
    <p:sldLayoutId id="2147483697" r:id="rId12"/>
    <p:sldLayoutId id="2147483661" r:id="rId13"/>
    <p:sldLayoutId id="2147483686" r:id="rId14"/>
    <p:sldLayoutId id="2147483671" r:id="rId15"/>
    <p:sldLayoutId id="2147483649" r:id="rId16"/>
    <p:sldLayoutId id="2147483667" r:id="rId17"/>
    <p:sldLayoutId id="2147483655" r:id="rId18"/>
    <p:sldLayoutId id="2147483672" r:id="rId19"/>
    <p:sldLayoutId id="2147483688" r:id="rId20"/>
    <p:sldLayoutId id="2147483730" r:id="rId21"/>
    <p:sldLayoutId id="2147483731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kern="1200">
          <a:solidFill>
            <a:schemeClr val="tx1"/>
          </a:solidFill>
          <a:latin typeface="Archivo" pitchFamily="2" charset="77"/>
          <a:ea typeface="+mj-ea"/>
          <a:cs typeface="Archivo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chivo" pitchFamily="2" charset="77"/>
          <a:ea typeface="+mn-ea"/>
          <a:cs typeface="Archivo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chivo" pitchFamily="2" charset="77"/>
          <a:ea typeface="+mn-ea"/>
          <a:cs typeface="Archivo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chivo" pitchFamily="2" charset="77"/>
          <a:ea typeface="+mn-ea"/>
          <a:cs typeface="Archivo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chivo" pitchFamily="2" charset="77"/>
          <a:ea typeface="+mn-ea"/>
          <a:cs typeface="Archivo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chivo" pitchFamily="2" charset="77"/>
          <a:ea typeface="+mn-ea"/>
          <a:cs typeface="Archivo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cephable.com/for-individuals/consortium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18" Type="http://schemas.openxmlformats.org/officeDocument/2006/relationships/image" Target="../media/image37.png"/><Relationship Id="rId3" Type="http://schemas.openxmlformats.org/officeDocument/2006/relationships/image" Target="../media/image22.svg"/><Relationship Id="rId21" Type="http://schemas.openxmlformats.org/officeDocument/2006/relationships/image" Target="../media/image40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23" Type="http://schemas.openxmlformats.org/officeDocument/2006/relationships/image" Target="../media/image42.svg"/><Relationship Id="rId10" Type="http://schemas.openxmlformats.org/officeDocument/2006/relationships/image" Target="../media/image29.png"/><Relationship Id="rId19" Type="http://schemas.openxmlformats.org/officeDocument/2006/relationships/image" Target="../media/image38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cephable.com/at-a-glance/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CA55A2-3F21-2F67-4793-9646F6C1F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001" b="300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Cephable logo placed in the center of the visual.">
            <a:extLst>
              <a:ext uri="{FF2B5EF4-FFF2-40B4-BE49-F238E27FC236}">
                <a16:creationId xmlns:a16="http://schemas.microsoft.com/office/drawing/2014/main" id="{D7CF9426-9DE7-2AD4-5AAC-535657628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527" y="1457263"/>
            <a:ext cx="4112942" cy="1233883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C4FF9AF-3040-1170-24F6-51C673BCDC5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65856" y="3079471"/>
            <a:ext cx="10660283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chivo"/>
                <a:ea typeface="+mn-ea"/>
                <a:cs typeface="Archivo" pitchFamily="2" charset="77"/>
              </a:rPr>
              <a:t>Moving Digital Interaction 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chivo" pitchFamily="2" charset="77"/>
              <a:ea typeface="+mn-ea"/>
              <a:cs typeface="Archivo" pitchFamily="2" charset="77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chivo" pitchFamily="2" charset="77"/>
                <a:ea typeface="+mn-ea"/>
                <a:cs typeface="Archivo" pitchFamily="2" charset="77"/>
              </a:rPr>
              <a:t>Beyond Keyboard &amp; Mouse</a:t>
            </a:r>
          </a:p>
        </p:txBody>
      </p:sp>
    </p:spTree>
    <p:extLst>
      <p:ext uri="{BB962C8B-B14F-4D97-AF65-F5344CB8AC3E}">
        <p14:creationId xmlns:p14="http://schemas.microsoft.com/office/powerpoint/2010/main" val="2939229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2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50130-6351-45AD-41DC-0195D09A8E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Cephable Value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7C21EB-C22F-4775-6765-40A0F3BD87F2}"/>
              </a:ext>
            </a:extLst>
          </p:cNvPr>
          <p:cNvSpPr txBox="1"/>
          <p:nvPr/>
        </p:nvSpPr>
        <p:spPr>
          <a:xfrm>
            <a:off x="593036" y="1936192"/>
            <a:ext cx="11280709" cy="3553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  <a:latin typeface="Archivo" pitchFamily="2" charset="77"/>
                <a:cs typeface="Archivo" pitchFamily="2" charset="77"/>
              </a:rPr>
              <a:t>Multiple types of Assistive Technology within 1 app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  <a:latin typeface="Archivo" pitchFamily="2" charset="77"/>
                <a:cs typeface="Archivo" pitchFamily="2" charset="77"/>
              </a:rPr>
              <a:t>Increases Productivity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  <a:latin typeface="Archivo" pitchFamily="2" charset="77"/>
                <a:cs typeface="Archivo" pitchFamily="2" charset="77"/>
              </a:rPr>
              <a:t>Promotes Independence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  <a:latin typeface="Archivo" pitchFamily="2" charset="77"/>
                <a:cs typeface="Archivo" pitchFamily="2" charset="77"/>
              </a:rPr>
              <a:t>Improves Employability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  <a:latin typeface="Archivo" pitchFamily="2" charset="77"/>
                <a:cs typeface="Archivo" pitchFamily="2" charset="77"/>
              </a:rPr>
              <a:t>Supports any disability, visible/invisible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  <a:latin typeface="Archivo" pitchFamily="2" charset="77"/>
                <a:cs typeface="Archivo" pitchFamily="2" charset="77"/>
              </a:rPr>
              <a:t>Customizable options for Permanent, Temporary, Progressive, or Episodic Disabilities</a:t>
            </a:r>
          </a:p>
          <a:p>
            <a:pPr>
              <a:lnSpc>
                <a:spcPct val="150000"/>
              </a:lnSpc>
            </a:pPr>
            <a:endParaRPr 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209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F387B-BEF6-61BC-7916-7843668A08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/>
              <a:t>Cephable with Kids?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B26A89-DC13-514D-D57B-4C8BA39F8DB1}"/>
              </a:ext>
            </a:extLst>
          </p:cNvPr>
          <p:cNvSpPr txBox="1"/>
          <p:nvPr/>
        </p:nvSpPr>
        <p:spPr>
          <a:xfrm>
            <a:off x="491756" y="1096391"/>
            <a:ext cx="6438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What we’ve learned &amp; where we are going.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D0AADE-AFDB-E920-7BED-DC10B2E8C316}"/>
              </a:ext>
            </a:extLst>
          </p:cNvPr>
          <p:cNvSpPr txBox="1"/>
          <p:nvPr/>
        </p:nvSpPr>
        <p:spPr>
          <a:xfrm>
            <a:off x="491756" y="1975256"/>
            <a:ext cx="675167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</a:rPr>
              <a:t>Pre-requisite Skills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</a:rPr>
              <a:t>Computer Basics (keyboard/mouse)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</a:rPr>
              <a:t>Understanding of age level programs/apps</a:t>
            </a:r>
            <a:endParaRPr lang="en-US" sz="2200">
              <a:solidFill>
                <a:schemeClr val="bg1"/>
              </a:solidFill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</a:rPr>
              <a:t>Cause/Effect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2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</a:rPr>
              <a:t>Tech </a:t>
            </a:r>
            <a:r>
              <a:rPr lang="en-US" sz="2200" err="1">
                <a:solidFill>
                  <a:schemeClr val="bg1"/>
                </a:solidFill>
              </a:rPr>
              <a:t>saavy</a:t>
            </a:r>
            <a:r>
              <a:rPr lang="en-US" sz="2200">
                <a:solidFill>
                  <a:schemeClr val="bg1"/>
                </a:solidFill>
              </a:rPr>
              <a:t> caregiver / clinician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</a:rPr>
              <a:t> Learning curve / current state of Cephable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</a:rPr>
              <a:t>Setting up students for success (e.g. one click games)</a:t>
            </a:r>
            <a:endParaRPr lang="en-US" sz="220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6" name="Picture 5" descr="An adult female is kneeling next to an 8 year old girl who is sitting in front of a laptop on a table. The adult is pointing to a visual aid on the table for Cephable input controls overview&#10;">
            <a:extLst>
              <a:ext uri="{FF2B5EF4-FFF2-40B4-BE49-F238E27FC236}">
                <a16:creationId xmlns:a16="http://schemas.microsoft.com/office/drawing/2014/main" id="{24C58650-376C-87AD-ACC2-B2BD845149F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1000"/>
          </a:blip>
          <a:stretch>
            <a:fillRect/>
          </a:stretch>
        </p:blipFill>
        <p:spPr>
          <a:xfrm>
            <a:off x="7500981" y="1975256"/>
            <a:ext cx="3805405" cy="3363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6266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07A34-6EE4-256F-9281-7E9DD8C870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Join our Mission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EB2946C-9AE0-FC73-5BE1-EECB23DB44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273374"/>
              </p:ext>
            </p:extLst>
          </p:nvPr>
        </p:nvGraphicFramePr>
        <p:xfrm>
          <a:off x="1249006" y="1219933"/>
          <a:ext cx="9693918" cy="5090452"/>
        </p:xfrm>
        <a:graphic>
          <a:graphicData uri="http://schemas.openxmlformats.org/drawingml/2006/table">
            <a:tbl>
              <a:tblPr firstRow="1"/>
              <a:tblGrid>
                <a:gridCol w="3231306">
                  <a:extLst>
                    <a:ext uri="{9D8B030D-6E8A-4147-A177-3AD203B41FA5}">
                      <a16:colId xmlns:a16="http://schemas.microsoft.com/office/drawing/2014/main" val="2710958566"/>
                    </a:ext>
                  </a:extLst>
                </a:gridCol>
                <a:gridCol w="3231306">
                  <a:extLst>
                    <a:ext uri="{9D8B030D-6E8A-4147-A177-3AD203B41FA5}">
                      <a16:colId xmlns:a16="http://schemas.microsoft.com/office/drawing/2014/main" val="4102562792"/>
                    </a:ext>
                  </a:extLst>
                </a:gridCol>
                <a:gridCol w="3231306">
                  <a:extLst>
                    <a:ext uri="{9D8B030D-6E8A-4147-A177-3AD203B41FA5}">
                      <a16:colId xmlns:a16="http://schemas.microsoft.com/office/drawing/2014/main" val="4251520605"/>
                    </a:ext>
                  </a:extLst>
                </a:gridCol>
              </a:tblGrid>
              <a:tr h="704265">
                <a:tc>
                  <a:txBody>
                    <a:bodyPr/>
                    <a:lstStyle/>
                    <a:p>
                      <a:pPr algn="ctr" rtl="0" fontAlgn="base"/>
                      <a:endParaRPr lang="en-US" sz="2000" b="1" i="0" u="none" strike="noStrike">
                        <a:solidFill>
                          <a:schemeClr val="bg1"/>
                        </a:solidFill>
                        <a:effectLst/>
                        <a:latin typeface="Archivo" pitchFamily="2" charset="77"/>
                        <a:cs typeface="Archivo" pitchFamily="2" charset="77"/>
                      </a:endParaRPr>
                    </a:p>
                    <a:p>
                      <a:pPr algn="ctr" rtl="0" fontAlgn="base"/>
                      <a:r>
                        <a:rPr lang="en-US" sz="2000" b="1" i="0" u="none" strike="noStrike">
                          <a:solidFill>
                            <a:schemeClr val="bg1"/>
                          </a:solidFill>
                          <a:effectLst/>
                          <a:latin typeface="Archivo" pitchFamily="2" charset="77"/>
                          <a:cs typeface="Archivo" pitchFamily="2" charset="77"/>
                        </a:rPr>
                        <a:t>Individuals </a:t>
                      </a:r>
                      <a:r>
                        <a:rPr lang="en-US" sz="2000" b="1" i="0">
                          <a:solidFill>
                            <a:schemeClr val="bg1"/>
                          </a:solidFill>
                          <a:effectLst/>
                          <a:latin typeface="Archivo" pitchFamily="2" charset="77"/>
                          <a:cs typeface="Archivo" pitchFamily="2" charset="77"/>
                        </a:rPr>
                        <a:t>​&amp; </a:t>
                      </a:r>
                    </a:p>
                    <a:p>
                      <a:pPr algn="ctr" rtl="0" fontAlgn="base"/>
                      <a:r>
                        <a:rPr lang="en-US" sz="2000" b="1" i="0">
                          <a:solidFill>
                            <a:schemeClr val="bg1"/>
                          </a:solidFill>
                          <a:effectLst/>
                          <a:latin typeface="Archivo" pitchFamily="2" charset="77"/>
                          <a:cs typeface="Archivo" pitchFamily="2" charset="77"/>
                        </a:rPr>
                        <a:t>Power Users</a:t>
                      </a:r>
                    </a:p>
                    <a:p>
                      <a:pPr algn="ctr" rtl="0" fontAlgn="base"/>
                      <a:endParaRPr lang="en-US" sz="2000" b="1" i="0">
                        <a:solidFill>
                          <a:schemeClr val="bg1"/>
                        </a:solidFill>
                        <a:effectLst/>
                        <a:latin typeface="Archivo" pitchFamily="2" charset="77"/>
                        <a:cs typeface="Archivo" pitchFamily="2" charset="77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latin typeface="Archivo" pitchFamily="2" charset="77"/>
                          <a:cs typeface="Archivo" pitchFamily="2" charset="77"/>
                        </a:rPr>
                        <a:t>Partner </a:t>
                      </a:r>
                    </a:p>
                    <a:p>
                      <a:pPr algn="ctr" rtl="0" fontAlgn="base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latin typeface="Archivo" pitchFamily="2" charset="77"/>
                          <a:cs typeface="Archivo" pitchFamily="2" charset="77"/>
                        </a:rPr>
                        <a:t>Organizations</a:t>
                      </a:r>
                      <a:endParaRPr lang="en-US" sz="2000" b="1" i="0">
                        <a:solidFill>
                          <a:srgbClr val="000000"/>
                        </a:solidFill>
                        <a:effectLst/>
                        <a:latin typeface="Archivo" pitchFamily="2" charset="77"/>
                        <a:cs typeface="Archivo" pitchFamily="2" charset="77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US" sz="2000" b="1" i="0" u="none" strike="noStrike">
                        <a:solidFill>
                          <a:srgbClr val="FFFFFF"/>
                        </a:solidFill>
                        <a:effectLst/>
                        <a:latin typeface="Archivo" pitchFamily="2" charset="77"/>
                        <a:cs typeface="Archivo" pitchFamily="2" charset="77"/>
                      </a:endParaRPr>
                    </a:p>
                    <a:p>
                      <a:pPr algn="ctr" rtl="0" fontAlgn="base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latin typeface="Archivo" pitchFamily="2" charset="77"/>
                          <a:cs typeface="Archivo" pitchFamily="2" charset="77"/>
                        </a:rPr>
                        <a:t>Businesses </a:t>
                      </a:r>
                    </a:p>
                    <a:p>
                      <a:pPr algn="ctr" rtl="0" fontAlgn="base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latin typeface="Archivo" pitchFamily="2" charset="77"/>
                          <a:cs typeface="Archivo" pitchFamily="2" charset="77"/>
                        </a:rPr>
                        <a:t>Enterprises</a:t>
                      </a:r>
                      <a:endParaRPr lang="en-US" sz="2000" b="1" i="0">
                        <a:solidFill>
                          <a:srgbClr val="000000"/>
                        </a:solidFill>
                        <a:effectLst/>
                        <a:latin typeface="Archivo" pitchFamily="2" charset="77"/>
                        <a:cs typeface="Archivo" pitchFamily="2" charset="77"/>
                      </a:endParaRPr>
                    </a:p>
                    <a:p>
                      <a:pPr algn="ctr" rtl="0" fontAlgn="base"/>
                      <a:endParaRPr lang="en-US" sz="2000" b="1" i="0">
                        <a:solidFill>
                          <a:srgbClr val="000000"/>
                        </a:solidFill>
                        <a:effectLst/>
                        <a:latin typeface="Archivo" pitchFamily="2" charset="77"/>
                        <a:cs typeface="Archivo" pitchFamily="2" charset="77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02349"/>
                  </a:ext>
                </a:extLst>
              </a:tr>
              <a:tr h="3779812">
                <a:tc>
                  <a:txBody>
                    <a:bodyPr/>
                    <a:lstStyle/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Archivo" pitchFamily="2" charset="77"/>
                          <a:cs typeface="Archivo" pitchFamily="2" charset="77"/>
                        </a:rPr>
                        <a:t>Free for non-commercial use</a:t>
                      </a:r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Archivo" pitchFamily="2" charset="77"/>
                          <a:cs typeface="Archivo" pitchFamily="2" charset="77"/>
                        </a:rPr>
                        <a:t>​ </a:t>
                      </a: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endParaRPr lang="en-US" sz="2000" b="0" i="0">
                        <a:solidFill>
                          <a:srgbClr val="000000"/>
                        </a:solidFill>
                        <a:effectLst/>
                        <a:latin typeface="Archivo" pitchFamily="2" charset="77"/>
                        <a:cs typeface="Archivo" pitchFamily="2" charset="77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u="none" strike="noStrike">
                          <a:solidFill>
                            <a:srgbClr val="FFFFFF"/>
                          </a:solidFill>
                          <a:effectLst/>
                          <a:latin typeface="Archivo" pitchFamily="2" charset="77"/>
                          <a:cs typeface="Archivo" pitchFamily="2" charset="77"/>
                        </a:rPr>
                        <a:t>Augment or replace keyboard &amp; mouse</a:t>
                      </a:r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Archivo" pitchFamily="2" charset="77"/>
                          <a:cs typeface="Archivo" pitchFamily="2" charset="77"/>
                        </a:rPr>
                        <a:t>​</a:t>
                      </a:r>
                      <a:b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Archivo" pitchFamily="2" charset="77"/>
                          <a:cs typeface="Archivo" pitchFamily="2" charset="77"/>
                        </a:rPr>
                      </a:br>
                      <a:endParaRPr lang="en-US" sz="2000" b="0" i="0">
                        <a:solidFill>
                          <a:srgbClr val="000000"/>
                        </a:solidFill>
                        <a:effectLst/>
                        <a:latin typeface="Archivo" pitchFamily="2" charset="77"/>
                        <a:cs typeface="Archivo" pitchFamily="2" charset="77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u="none" strike="noStrike">
                          <a:solidFill>
                            <a:schemeClr val="bg1"/>
                          </a:solidFill>
                          <a:effectLst/>
                          <a:latin typeface="Archivo" pitchFamily="2" charset="77"/>
                          <a:cs typeface="Archivo" pitchFamily="2" charset="77"/>
                        </a:rPr>
                        <a:t>Consortium: User Advisory Board</a:t>
                      </a:r>
                      <a:r>
                        <a:rPr lang="en-US" sz="2000" b="0" i="0">
                          <a:solidFill>
                            <a:schemeClr val="bg1"/>
                          </a:solidFill>
                          <a:effectLst/>
                          <a:latin typeface="Archivo" pitchFamily="2" charset="77"/>
                          <a:cs typeface="Archivo" pitchFamily="2" charset="77"/>
                        </a:rPr>
                        <a:t>​. </a:t>
                      </a:r>
                      <a:r>
                        <a:rPr lang="en-US" sz="2000" b="0" i="0" u="none" strike="noStrike">
                          <a:solidFill>
                            <a:schemeClr val="bg1"/>
                          </a:solidFill>
                          <a:effectLst/>
                          <a:latin typeface="Archivo" pitchFamily="2" charset="77"/>
                          <a:cs typeface="Archivo" pitchFamily="2" charset="77"/>
                        </a:rPr>
                        <a:t>Collaborative product planning with engineering team</a:t>
                      </a:r>
                      <a:r>
                        <a:rPr lang="en-US" sz="2000" b="0" i="0">
                          <a:solidFill>
                            <a:schemeClr val="bg1"/>
                          </a:solidFill>
                          <a:effectLst/>
                          <a:latin typeface="Archivo" pitchFamily="2" charset="77"/>
                          <a:cs typeface="Archivo" pitchFamily="2" charset="77"/>
                        </a:rPr>
                        <a:t>​</a:t>
                      </a: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Archivo" pitchFamily="2" charset="77"/>
                        <a:cs typeface="Archivo" pitchFamily="2" charset="77"/>
                      </a:endParaRPr>
                    </a:p>
                  </a:txBody>
                  <a:tcPr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u="none" strike="noStrike">
                          <a:solidFill>
                            <a:schemeClr val="bg1"/>
                          </a:solidFill>
                          <a:effectLst/>
                          <a:latin typeface="Archivo" pitchFamily="2" charset="77"/>
                          <a:cs typeface="Archivo" pitchFamily="2" charset="77"/>
                        </a:rPr>
                        <a:t>Non-revenue partnerships with disability industry community organizations </a:t>
                      </a: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endParaRPr lang="en-US" sz="2000" b="0" i="0" u="none" strike="noStrike">
                        <a:solidFill>
                          <a:schemeClr val="bg1"/>
                        </a:solidFill>
                        <a:effectLst/>
                        <a:latin typeface="Archivo" pitchFamily="2" charset="77"/>
                        <a:cs typeface="Archivo" pitchFamily="2" charset="77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u="none" strike="noStrike">
                          <a:solidFill>
                            <a:schemeClr val="bg1"/>
                          </a:solidFill>
                          <a:effectLst/>
                          <a:latin typeface="Archivo" pitchFamily="2" charset="77"/>
                          <a:cs typeface="Archivo" pitchFamily="2" charset="77"/>
                        </a:rPr>
                        <a:t>Newsletters, thought leadership, online tool listings, live demo labs, webinars</a:t>
                      </a:r>
                      <a:endParaRPr lang="en-US" sz="2000" b="0" i="0">
                        <a:solidFill>
                          <a:schemeClr val="bg1"/>
                        </a:solidFill>
                        <a:effectLst/>
                        <a:latin typeface="Archivo" pitchFamily="2" charset="77"/>
                        <a:cs typeface="Archivo" pitchFamily="2" charset="77"/>
                      </a:endParaRPr>
                    </a:p>
                    <a:p>
                      <a:pPr algn="l" rtl="0" fontAlgn="base"/>
                      <a:r>
                        <a:rPr lang="en-US" sz="2000" b="0" i="0">
                          <a:solidFill>
                            <a:schemeClr val="bg1"/>
                          </a:solidFill>
                          <a:effectLst/>
                          <a:latin typeface="Archivo" pitchFamily="2" charset="77"/>
                          <a:cs typeface="Archivo" pitchFamily="2" charset="77"/>
                        </a:rPr>
                        <a:t>​</a:t>
                      </a: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u="none" strike="noStrike">
                          <a:solidFill>
                            <a:schemeClr val="bg1"/>
                          </a:solidFill>
                          <a:effectLst/>
                          <a:latin typeface="Archivo" pitchFamily="2" charset="77"/>
                          <a:cs typeface="Archivo" pitchFamily="2" charset="77"/>
                        </a:rPr>
                        <a:t>Reciprocal Value</a:t>
                      </a:r>
                      <a:r>
                        <a:rPr lang="en-US" sz="2000" b="0" i="0">
                          <a:solidFill>
                            <a:schemeClr val="bg1"/>
                          </a:solidFill>
                          <a:effectLst/>
                          <a:latin typeface="Archivo" pitchFamily="2" charset="77"/>
                          <a:cs typeface="Archivo" pitchFamily="2" charset="77"/>
                        </a:rPr>
                        <a:t>​</a:t>
                      </a:r>
                    </a:p>
                  </a:txBody>
                  <a:tcPr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>
                          <a:solidFill>
                            <a:schemeClr val="bg1"/>
                          </a:solidFill>
                          <a:effectLst/>
                          <a:latin typeface="Archivo" pitchFamily="2" charset="77"/>
                          <a:cs typeface="Archivo" pitchFamily="2" charset="77"/>
                        </a:rPr>
                        <a:t>Annual License Fee</a:t>
                      </a:r>
                    </a:p>
                    <a:p>
                      <a:pPr marL="285750" indent="-285750" algn="l" rtl="0" fontAlgn="base">
                        <a:buFont typeface="Arial" panose="020B0604020202020204" pitchFamily="34" charset="0"/>
                        <a:buChar char="•"/>
                      </a:pPr>
                      <a:endParaRPr lang="en-US" sz="2000" b="0" i="0">
                        <a:solidFill>
                          <a:schemeClr val="bg1"/>
                        </a:solidFill>
                        <a:effectLst/>
                        <a:latin typeface="Archivo" pitchFamily="2" charset="77"/>
                        <a:cs typeface="Archivo" pitchFamily="2" charset="77"/>
                      </a:endParaRPr>
                    </a:p>
                    <a:p>
                      <a:pPr marL="285750" indent="-28575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>
                          <a:solidFill>
                            <a:schemeClr val="bg1"/>
                          </a:solidFill>
                          <a:effectLst/>
                          <a:latin typeface="Archivo" pitchFamily="2" charset="77"/>
                          <a:cs typeface="Archivo" pitchFamily="2" charset="77"/>
                        </a:rPr>
                        <a:t>API Integrations</a:t>
                      </a:r>
                    </a:p>
                    <a:p>
                      <a:pPr marL="285750" indent="-285750" algn="l" rtl="0" fontAlgn="base">
                        <a:buFont typeface="Arial" panose="020B0604020202020204" pitchFamily="34" charset="0"/>
                        <a:buChar char="•"/>
                      </a:pPr>
                      <a:endParaRPr lang="en-US" sz="2000" b="0" i="0">
                        <a:solidFill>
                          <a:schemeClr val="bg1"/>
                        </a:solidFill>
                        <a:effectLst/>
                        <a:latin typeface="Archivo" pitchFamily="2" charset="77"/>
                        <a:cs typeface="Archivo" pitchFamily="2" charset="77"/>
                      </a:endParaRPr>
                    </a:p>
                    <a:p>
                      <a:pPr marL="285750" indent="-28575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>
                          <a:solidFill>
                            <a:schemeClr val="bg1"/>
                          </a:solidFill>
                          <a:effectLst/>
                          <a:latin typeface="Archivo" pitchFamily="2" charset="77"/>
                          <a:cs typeface="Archivo" pitchFamily="2" charset="77"/>
                        </a:rPr>
                        <a:t>Employee Accommodations</a:t>
                      </a:r>
                    </a:p>
                    <a:p>
                      <a:pPr marL="285750" indent="-285750" algn="l" rtl="0" fontAlgn="base">
                        <a:buFont typeface="Arial" panose="020B0604020202020204" pitchFamily="34" charset="0"/>
                        <a:buChar char="•"/>
                      </a:pPr>
                      <a:endParaRPr lang="en-US" sz="2000" b="0" i="0">
                        <a:solidFill>
                          <a:schemeClr val="bg1"/>
                        </a:solidFill>
                        <a:effectLst/>
                        <a:latin typeface="Archivo" pitchFamily="2" charset="77"/>
                        <a:cs typeface="Archivo" pitchFamily="2" charset="77"/>
                      </a:endParaRPr>
                    </a:p>
                    <a:p>
                      <a:pPr marL="285750" indent="-28575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>
                          <a:solidFill>
                            <a:schemeClr val="bg1"/>
                          </a:solidFill>
                          <a:effectLst/>
                          <a:latin typeface="Archivo" pitchFamily="2" charset="77"/>
                          <a:cs typeface="Archivo" pitchFamily="2" charset="77"/>
                        </a:rPr>
                        <a:t>Accessibility for Customers</a:t>
                      </a:r>
                    </a:p>
                    <a:p>
                      <a:pPr marL="285750" indent="-285750" algn="l" rtl="0" fontAlgn="base">
                        <a:buFont typeface="Arial" panose="020B0604020202020204" pitchFamily="34" charset="0"/>
                        <a:buChar char="•"/>
                      </a:pPr>
                      <a:endParaRPr lang="en-US" sz="2000" b="0" i="0">
                        <a:solidFill>
                          <a:schemeClr val="bg1"/>
                        </a:solidFill>
                        <a:effectLst/>
                        <a:latin typeface="Archivo" pitchFamily="2" charset="77"/>
                        <a:cs typeface="Archivo" pitchFamily="2" charset="77"/>
                      </a:endParaRPr>
                    </a:p>
                    <a:p>
                      <a:pPr marL="285750" indent="-28575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>
                          <a:solidFill>
                            <a:schemeClr val="bg1"/>
                          </a:solidFill>
                          <a:effectLst/>
                          <a:latin typeface="Archivo" pitchFamily="2" charset="77"/>
                          <a:cs typeface="Archivo" pitchFamily="2" charset="77"/>
                        </a:rPr>
                        <a:t>Beyond Keyboard &amp; Mouse</a:t>
                      </a:r>
                    </a:p>
                  </a:txBody>
                  <a:tcPr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156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2849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33062-219D-0372-F310-17ADA393BC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Our Community &amp; Customers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885FC7-77AB-7EC3-726A-35D0314A58F6}"/>
              </a:ext>
            </a:extLst>
          </p:cNvPr>
          <p:cNvSpPr txBox="1"/>
          <p:nvPr/>
        </p:nvSpPr>
        <p:spPr>
          <a:xfrm>
            <a:off x="1326989" y="1394265"/>
            <a:ext cx="2992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Individuals &amp; </a:t>
            </a:r>
            <a:br>
              <a:rPr lang="en-US" sz="2400" b="1" dirty="0"/>
            </a:br>
            <a:r>
              <a:rPr lang="en-US" sz="2400" b="1" dirty="0"/>
              <a:t>Power Users</a:t>
            </a:r>
          </a:p>
        </p:txBody>
      </p:sp>
      <p:pic>
        <p:nvPicPr>
          <p:cNvPr id="9" name="Picture 8" descr="A middle aged woman in a wheelchair sitting at a desk with several computer screens running Cephable and Microsoft Word">
            <a:extLst>
              <a:ext uri="{FF2B5EF4-FFF2-40B4-BE49-F238E27FC236}">
                <a16:creationId xmlns:a16="http://schemas.microsoft.com/office/drawing/2014/main" id="{B531BD59-96F8-A962-C5A2-148DEF90BE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5" r="2" b="15733"/>
          <a:stretch/>
        </p:blipFill>
        <p:spPr>
          <a:xfrm>
            <a:off x="1430265" y="2300660"/>
            <a:ext cx="2889421" cy="139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group of 3 people sitting at a table looking at 2 computer screens and an iPad running Cephable. One person is pointing to the screen with planets while another is tapping a tablet that has virtual buttons">
            <a:extLst>
              <a:ext uri="{FF2B5EF4-FFF2-40B4-BE49-F238E27FC236}">
                <a16:creationId xmlns:a16="http://schemas.microsoft.com/office/drawing/2014/main" id="{D69ACD88-FEE7-6809-3F59-6C02B31F7C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" r="-3" b="25199"/>
          <a:stretch/>
        </p:blipFill>
        <p:spPr>
          <a:xfrm>
            <a:off x="1430265" y="4200601"/>
            <a:ext cx="2897701" cy="139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BE5D42-29EC-67C7-1CB5-CCD2DE820E5C}"/>
              </a:ext>
            </a:extLst>
          </p:cNvPr>
          <p:cNvSpPr txBox="1"/>
          <p:nvPr/>
        </p:nvSpPr>
        <p:spPr>
          <a:xfrm>
            <a:off x="5200943" y="1394265"/>
            <a:ext cx="2299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Partner Organizations</a:t>
            </a:r>
          </a:p>
          <a:p>
            <a:endParaRPr lang="en-US" dirty="0"/>
          </a:p>
        </p:txBody>
      </p:sp>
      <p:pic>
        <p:nvPicPr>
          <p:cNvPr id="4" name="Picture 3" descr="The AbleGamers Charity Logo">
            <a:extLst>
              <a:ext uri="{FF2B5EF4-FFF2-40B4-BE49-F238E27FC236}">
                <a16:creationId xmlns:a16="http://schemas.microsoft.com/office/drawing/2014/main" id="{D1EB0C59-2319-1BC8-C479-123189F2E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007" y="2244792"/>
            <a:ext cx="1819912" cy="696168"/>
          </a:xfrm>
          <a:prstGeom prst="rect">
            <a:avLst/>
          </a:prstGeom>
        </p:spPr>
      </p:pic>
      <p:pic>
        <p:nvPicPr>
          <p:cNvPr id="5" name="Picture 4" descr="Makers Making Change: A Neil Squire Program Logo">
            <a:extLst>
              <a:ext uri="{FF2B5EF4-FFF2-40B4-BE49-F238E27FC236}">
                <a16:creationId xmlns:a16="http://schemas.microsoft.com/office/drawing/2014/main" id="{2DFE1959-6CD5-8C99-4A13-EC8D75D14F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394" y="3190068"/>
            <a:ext cx="1947139" cy="759104"/>
          </a:xfrm>
          <a:prstGeom prst="rect">
            <a:avLst/>
          </a:prstGeom>
        </p:spPr>
      </p:pic>
      <p:pic>
        <p:nvPicPr>
          <p:cNvPr id="6" name="Picture 5" descr="NCDHHS Logo">
            <a:extLst>
              <a:ext uri="{FF2B5EF4-FFF2-40B4-BE49-F238E27FC236}">
                <a16:creationId xmlns:a16="http://schemas.microsoft.com/office/drawing/2014/main" id="{4973681B-E5C0-8675-D5FE-0D15764F94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0943" y="4188902"/>
            <a:ext cx="1790039" cy="5501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A31776-D187-AB56-D9EB-58712AAC690F}"/>
              </a:ext>
            </a:extLst>
          </p:cNvPr>
          <p:cNvSpPr txBox="1"/>
          <p:nvPr/>
        </p:nvSpPr>
        <p:spPr>
          <a:xfrm>
            <a:off x="5586021" y="4622103"/>
            <a:ext cx="12524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chivo" pitchFamily="2" charset="77"/>
                <a:cs typeface="Archivo" pitchFamily="2" charset="77"/>
              </a:rPr>
              <a:t>North Carolina Assistive Technology Program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98386B-5442-0C56-5172-6AD591293705}"/>
              </a:ext>
            </a:extLst>
          </p:cNvPr>
          <p:cNvSpPr txBox="1"/>
          <p:nvPr/>
        </p:nvSpPr>
        <p:spPr>
          <a:xfrm>
            <a:off x="8212778" y="1413795"/>
            <a:ext cx="23263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Businesses</a:t>
            </a:r>
          </a:p>
          <a:p>
            <a:pPr algn="ctr"/>
            <a:r>
              <a:rPr lang="en-US" sz="2400" b="1" dirty="0"/>
              <a:t>Enterprises</a:t>
            </a:r>
          </a:p>
        </p:txBody>
      </p:sp>
      <p:pic>
        <p:nvPicPr>
          <p:cNvPr id="7" name="Google Shape;218;p41" descr="Logo of the Intel organization">
            <a:extLst>
              <a:ext uri="{FF2B5EF4-FFF2-40B4-BE49-F238E27FC236}">
                <a16:creationId xmlns:a16="http://schemas.microsoft.com/office/drawing/2014/main" id="{96C3892D-1918-6670-8472-58A72ECCD04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61413" y="2529047"/>
            <a:ext cx="1629071" cy="66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17;p41" descr="Logo of the Accenture Organization">
            <a:extLst>
              <a:ext uri="{FF2B5EF4-FFF2-40B4-BE49-F238E27FC236}">
                <a16:creationId xmlns:a16="http://schemas.microsoft.com/office/drawing/2014/main" id="{28916CC2-D42A-107B-490F-1ED600311AC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21733" b="19954"/>
          <a:stretch/>
        </p:blipFill>
        <p:spPr>
          <a:xfrm>
            <a:off x="7990161" y="3949172"/>
            <a:ext cx="2771574" cy="909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7970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DEFFB-AAEB-7E76-F6D6-8D49348DE4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b="1" i="0" u="none" strike="noStrike">
                <a:solidFill>
                  <a:srgbClr val="062844"/>
                </a:solidFill>
                <a:effectLst/>
                <a:latin typeface="Archivo" pitchFamily="2" charset="77"/>
              </a:rPr>
              <a:t>Consortium – Nominate a Power User</a:t>
            </a:r>
            <a:r>
              <a:rPr lang="en-US" sz="4800" b="0" i="0">
                <a:solidFill>
                  <a:srgbClr val="000000"/>
                </a:solidFill>
                <a:effectLst/>
                <a:latin typeface="Archivo" pitchFamily="2" charset="77"/>
              </a:rPr>
              <a:t>​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C1CA2A-3971-534D-0857-64F10BB4A442}"/>
              </a:ext>
            </a:extLst>
          </p:cNvPr>
          <p:cNvSpPr txBox="1"/>
          <p:nvPr/>
        </p:nvSpPr>
        <p:spPr>
          <a:xfrm>
            <a:off x="455611" y="1420108"/>
            <a:ext cx="875766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2400" b="0" i="0" u="none" strike="noStrike" dirty="0">
                <a:solidFill>
                  <a:srgbClr val="062844"/>
                </a:solidFill>
                <a:effectLst/>
                <a:latin typeface="Archivo" pitchFamily="2" charset="77"/>
              </a:rPr>
              <a:t>-Adults, 18+ with a disability (visible/invisible)</a:t>
            </a:r>
            <a:r>
              <a:rPr lang="en-US" sz="2400" b="0" i="0" dirty="0">
                <a:solidFill>
                  <a:srgbClr val="062844"/>
                </a:solidFill>
                <a:effectLst/>
                <a:latin typeface="Archivo" pitchFamily="2" charset="77"/>
              </a:rPr>
              <a:t>​</a:t>
            </a:r>
          </a:p>
          <a:p>
            <a:pPr algn="l" rtl="0" fontAlgn="base"/>
            <a:endParaRPr lang="en-US" sz="2400" b="0" i="0" dirty="0">
              <a:solidFill>
                <a:srgbClr val="062844"/>
              </a:solidFill>
              <a:effectLst/>
              <a:latin typeface="Archivo" pitchFamily="2" charset="77"/>
            </a:endParaRPr>
          </a:p>
          <a:p>
            <a:pPr fontAlgn="base"/>
            <a:r>
              <a:rPr lang="en-US" sz="2400" b="0" i="0" u="none" strike="noStrike" dirty="0">
                <a:solidFill>
                  <a:srgbClr val="062844"/>
                </a:solidFill>
                <a:effectLst/>
                <a:latin typeface="Archivo" pitchFamily="2" charset="77"/>
              </a:rPr>
              <a:t>-Tech Savvy</a:t>
            </a:r>
            <a:r>
              <a:rPr lang="en-US" sz="2400" b="0" i="0" dirty="0">
                <a:solidFill>
                  <a:srgbClr val="062844"/>
                </a:solidFill>
                <a:effectLst/>
                <a:latin typeface="Archivo" pitchFamily="2" charset="77"/>
              </a:rPr>
              <a:t>​</a:t>
            </a:r>
          </a:p>
          <a:p>
            <a:pPr fontAlgn="base"/>
            <a:endParaRPr lang="en-US" sz="2400" b="0" i="0" dirty="0">
              <a:solidFill>
                <a:srgbClr val="062844"/>
              </a:solidFill>
              <a:effectLst/>
              <a:latin typeface="Archivo" pitchFamily="2" charset="77"/>
            </a:endParaRPr>
          </a:p>
          <a:p>
            <a:pPr fontAlgn="base"/>
            <a:r>
              <a:rPr lang="en-US" sz="2400" b="0" i="0" u="none" strike="noStrike" dirty="0">
                <a:solidFill>
                  <a:srgbClr val="062844"/>
                </a:solidFill>
                <a:effectLst/>
                <a:latin typeface="Archivo" pitchFamily="2" charset="77"/>
              </a:rPr>
              <a:t>-Regularly uses a computer (PC/Mac)</a:t>
            </a:r>
            <a:r>
              <a:rPr lang="en-US" sz="2400" b="0" i="0" dirty="0">
                <a:solidFill>
                  <a:srgbClr val="062844"/>
                </a:solidFill>
                <a:effectLst/>
                <a:latin typeface="Archivo" pitchFamily="2" charset="77"/>
              </a:rPr>
              <a:t>​</a:t>
            </a:r>
          </a:p>
          <a:p>
            <a:pPr fontAlgn="base"/>
            <a:endParaRPr lang="en-US" sz="2400" b="0" i="0" dirty="0">
              <a:solidFill>
                <a:srgbClr val="062844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2400" b="0" i="0" u="none" strike="noStrike" dirty="0">
                <a:solidFill>
                  <a:srgbClr val="062844"/>
                </a:solidFill>
                <a:effectLst/>
                <a:latin typeface="Archivo" pitchFamily="2" charset="77"/>
              </a:rPr>
              <a:t>-Uses Cephable in their daily life</a:t>
            </a:r>
            <a:r>
              <a:rPr lang="en-US" sz="2400" b="0" i="0" dirty="0">
                <a:solidFill>
                  <a:srgbClr val="062844"/>
                </a:solidFill>
                <a:effectLst/>
                <a:latin typeface="Archivo" pitchFamily="2" charset="77"/>
              </a:rPr>
              <a:t>​</a:t>
            </a:r>
          </a:p>
          <a:p>
            <a:pPr algn="l" rtl="0" fontAlgn="base"/>
            <a:endParaRPr lang="en-US" sz="2400" b="0" i="0" dirty="0">
              <a:solidFill>
                <a:srgbClr val="062844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2400" b="0" i="0" u="none" strike="noStrike" dirty="0">
                <a:solidFill>
                  <a:srgbClr val="062844"/>
                </a:solidFill>
                <a:effectLst/>
                <a:latin typeface="Archivo" pitchFamily="2" charset="77"/>
              </a:rPr>
              <a:t>-Enjoys problem solving and providing feedback</a:t>
            </a:r>
          </a:p>
          <a:p>
            <a:pPr algn="l" rtl="0" fontAlgn="base"/>
            <a:r>
              <a:rPr lang="en-US" sz="2400" b="0" i="0" dirty="0">
                <a:solidFill>
                  <a:srgbClr val="062844"/>
                </a:solidFill>
                <a:effectLst/>
                <a:latin typeface="Archivo" pitchFamily="2" charset="77"/>
              </a:rPr>
              <a:t>​</a:t>
            </a:r>
            <a:endParaRPr lang="en-US" sz="2400" b="0" i="0" dirty="0">
              <a:solidFill>
                <a:srgbClr val="062844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2400" b="0" i="0" u="none" strike="noStrike" dirty="0">
                <a:solidFill>
                  <a:srgbClr val="062844"/>
                </a:solidFill>
                <a:effectLst/>
                <a:latin typeface="Archivo" pitchFamily="2" charset="77"/>
              </a:rPr>
              <a:t>-Eager to get personalized support from our engineering team.</a:t>
            </a:r>
          </a:p>
          <a:p>
            <a:pPr algn="l" rtl="0" fontAlgn="base"/>
            <a:endParaRPr lang="en-US" sz="2400" dirty="0">
              <a:solidFill>
                <a:srgbClr val="062844"/>
              </a:solidFill>
              <a:latin typeface="Archivo" pitchFamily="2" charset="77"/>
              <a:cs typeface="Archivo" pitchFamily="2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 rtl="0" fontAlgn="base"/>
            <a:r>
              <a:rPr lang="en-US" sz="2400" dirty="0">
                <a:latin typeface="Archivo" pitchFamily="2" charset="77"/>
                <a:cs typeface="Archivo" pitchFamily="2" charset="77"/>
              </a:rPr>
              <a:t>**Learn more about the </a:t>
            </a:r>
            <a:r>
              <a:rPr lang="en-US" sz="2400" dirty="0">
                <a:latin typeface="Archivo" pitchFamily="2" charset="77"/>
                <a:cs typeface="Archivo" pitchFamily="2" charset="77"/>
                <a:hlinkClick r:id="rId2"/>
              </a:rPr>
              <a:t>Consortium</a:t>
            </a:r>
            <a:r>
              <a:rPr lang="en-US" sz="2400" dirty="0">
                <a:latin typeface="Archivo" pitchFamily="2" charset="77"/>
                <a:cs typeface="Archivo" pitchFamily="2" charset="77"/>
              </a:rPr>
              <a:t>! </a:t>
            </a:r>
          </a:p>
          <a:p>
            <a:pPr algn="l" rtl="0" fontAlgn="base"/>
            <a:r>
              <a:rPr lang="en-US" sz="2400" b="0" i="0" dirty="0">
                <a:solidFill>
                  <a:srgbClr val="062844"/>
                </a:solidFill>
                <a:effectLst/>
                <a:latin typeface="Archivo" pitchFamily="2" charset="77"/>
              </a:rPr>
              <a:t>​</a:t>
            </a:r>
            <a:endParaRPr lang="en-US" sz="2400" b="0" i="0" dirty="0">
              <a:solidFill>
                <a:srgbClr val="0628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6" name="Picture 5" descr="Artistic headshot of young adult male wearing a ball cap and sunglasses sitting in a dark gaming area with twinkle lights.">
            <a:extLst>
              <a:ext uri="{FF2B5EF4-FFF2-40B4-BE49-F238E27FC236}">
                <a16:creationId xmlns:a16="http://schemas.microsoft.com/office/drawing/2014/main" id="{6B9FE2FD-8188-2010-D3B2-44148CF4D64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 amt="7000"/>
          </a:blip>
          <a:stretch>
            <a:fillRect/>
          </a:stretch>
        </p:blipFill>
        <p:spPr>
          <a:xfrm>
            <a:off x="0" y="-2742662"/>
            <a:ext cx="14381018" cy="960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52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890D2D-94DC-0982-2ECB-5AD26CBC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330" y="164542"/>
            <a:ext cx="9615340" cy="1398156"/>
          </a:xfrm>
        </p:spPr>
        <p:txBody>
          <a:bodyPr/>
          <a:lstStyle/>
          <a:p>
            <a:r>
              <a:rPr lang="en-US"/>
              <a:t>Presenters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F7BB4A-5807-A482-05BB-721695D6215E}"/>
              </a:ext>
            </a:extLst>
          </p:cNvPr>
          <p:cNvSpPr txBox="1"/>
          <p:nvPr/>
        </p:nvSpPr>
        <p:spPr>
          <a:xfrm>
            <a:off x="1707536" y="4625788"/>
            <a:ext cx="2312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chivo" pitchFamily="2" charset="77"/>
                <a:cs typeface="Archivo" pitchFamily="2" charset="77"/>
              </a:rPr>
              <a:t>Alex Dunn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Archivo" pitchFamily="2" charset="77"/>
                <a:cs typeface="Archivo" pitchFamily="2" charset="77"/>
              </a:rPr>
              <a:t>Founder/CEO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B59EE76-1834-6CE6-0C0C-9DA8F02519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3" r="10243"/>
          <a:stretch/>
        </p:blipFill>
        <p:spPr bwMode="auto">
          <a:xfrm>
            <a:off x="1492383" y="1723398"/>
            <a:ext cx="27432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6B84F8-6E1D-C96E-BE8F-3996536EC60B}"/>
              </a:ext>
            </a:extLst>
          </p:cNvPr>
          <p:cNvSpPr txBox="1"/>
          <p:nvPr/>
        </p:nvSpPr>
        <p:spPr>
          <a:xfrm>
            <a:off x="6112351" y="4687343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chivo" pitchFamily="2" charset="77"/>
                <a:cs typeface="Archivo" pitchFamily="2" charset="77"/>
              </a:rPr>
              <a:t>Julia Franklin</a:t>
            </a:r>
          </a:p>
          <a:p>
            <a:pPr algn="ctr"/>
            <a:r>
              <a:rPr lang="en-US" sz="2000">
                <a:solidFill>
                  <a:schemeClr val="bg1"/>
                </a:solidFill>
                <a:latin typeface="Archivo" pitchFamily="2" charset="77"/>
                <a:cs typeface="Archivo" pitchFamily="2" charset="77"/>
              </a:rPr>
              <a:t>CLO/Speech Language Pathologist</a:t>
            </a:r>
            <a:endParaRPr lang="en-US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A7A802-BA62-638C-2FA6-0A4893BED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53" r="29993" b="23712"/>
          <a:stretch/>
        </p:blipFill>
        <p:spPr>
          <a:xfrm>
            <a:off x="7788750" y="1723398"/>
            <a:ext cx="2743201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2691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69BCFC-1F71-C231-B8EB-894965FEF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" y="10239"/>
            <a:ext cx="7696672" cy="6874133"/>
            <a:chOff x="1" y="10239"/>
            <a:chExt cx="7696672" cy="6874133"/>
          </a:xfrm>
        </p:grpSpPr>
        <p:sp>
          <p:nvSpPr>
            <p:cNvPr id="91" name="Off-page Connector 90">
              <a:extLst>
                <a:ext uri="{FF2B5EF4-FFF2-40B4-BE49-F238E27FC236}">
                  <a16:creationId xmlns:a16="http://schemas.microsoft.com/office/drawing/2014/main" id="{EA75E02C-D53C-1A9C-ABE1-E318560B21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6200000">
              <a:off x="1524470" y="696039"/>
              <a:ext cx="6858003" cy="5486403"/>
            </a:xfrm>
            <a:prstGeom prst="flowChartOffpageConnector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ff-page Connector 89">
              <a:extLst>
                <a:ext uri="{FF2B5EF4-FFF2-40B4-BE49-F238E27FC236}">
                  <a16:creationId xmlns:a16="http://schemas.microsoft.com/office/drawing/2014/main" id="{A8949D44-8B99-9646-09C7-84ED0A5FF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6200000">
              <a:off x="-232795" y="474156"/>
              <a:ext cx="6858000" cy="5952794"/>
            </a:xfrm>
            <a:prstGeom prst="flowChartOffpageConnector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ff-page Connector 97">
              <a:extLst>
                <a:ext uri="{FF2B5EF4-FFF2-40B4-BE49-F238E27FC236}">
                  <a16:creationId xmlns:a16="http://schemas.microsoft.com/office/drawing/2014/main" id="{FCA767F3-BD04-0C73-B5A2-28174C82F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6200000">
              <a:off x="-1119602" y="1145972"/>
              <a:ext cx="6858003" cy="4618798"/>
            </a:xfrm>
            <a:prstGeom prst="flowChartOffpage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64B42ACF-5056-AE47-EAB8-FD9ED00AB3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199" y="149290"/>
            <a:ext cx="11271357" cy="99396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tx1"/>
                </a:solidFill>
                <a:latin typeface="Archivo" pitchFamily="2" charset="77"/>
                <a:ea typeface="+mj-ea"/>
                <a:cs typeface="Archivo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62844"/>
                </a:solidFill>
                <a:effectLst/>
                <a:uLnTx/>
                <a:uFillTx/>
                <a:latin typeface="Archivo" pitchFamily="2" charset="77"/>
                <a:ea typeface="+mj-ea"/>
                <a:cs typeface="Archivo" pitchFamily="2" charset="77"/>
              </a:rPr>
              <a:t>What Cephable Does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14C5C41-B985-C1AF-23BC-93F55A56C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78893" y="1143254"/>
            <a:ext cx="952500" cy="5368746"/>
            <a:chOff x="2578893" y="1143254"/>
            <a:chExt cx="952500" cy="5368746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BF971011-11BD-0757-62D4-E9F3B61E99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578893" y="1143254"/>
              <a:ext cx="952500" cy="952500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FDC9BC64-1311-EE21-33C7-B9C7933B54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578893" y="4676250"/>
              <a:ext cx="952500" cy="952500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10727FC-A1D2-52A4-292A-6FE4729589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578893" y="5559500"/>
              <a:ext cx="952500" cy="952500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99F00868-9A67-A7C1-32F8-3E382D76C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578893" y="3793001"/>
              <a:ext cx="952500" cy="95250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FB6C806C-B33B-BBF9-446D-41EDEA0641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578893" y="2026503"/>
              <a:ext cx="952500" cy="952500"/>
            </a:xfrm>
            <a:prstGeom prst="rect">
              <a:avLst/>
            </a:prstGeom>
          </p:spPr>
        </p:pic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2FF227F9-DCDE-F4E8-DDA8-6B2EB59C92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578893" y="2909752"/>
              <a:ext cx="952500" cy="95250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069F2B4-9D8D-1716-B91B-9E01C33E4CAD}"/>
              </a:ext>
            </a:extLst>
          </p:cNvPr>
          <p:cNvSpPr txBox="1"/>
          <p:nvPr/>
        </p:nvSpPr>
        <p:spPr>
          <a:xfrm>
            <a:off x="944596" y="1534493"/>
            <a:ext cx="1635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latin typeface="Archivo ExtraLight" pitchFamily="2" charset="77"/>
                <a:cs typeface="Archivo ExtraLight" pitchFamily="2" charset="77"/>
              </a:rPr>
              <a:t>Virtual Buttons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BBB591-2117-17CA-BFE5-FC32E7CBCBCE}"/>
              </a:ext>
            </a:extLst>
          </p:cNvPr>
          <p:cNvSpPr txBox="1"/>
          <p:nvPr/>
        </p:nvSpPr>
        <p:spPr>
          <a:xfrm>
            <a:off x="952611" y="2344254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latin typeface="Archivo ExtraLight" pitchFamily="2" charset="77"/>
                <a:cs typeface="Archivo ExtraLight" pitchFamily="2" charset="77"/>
              </a:rPr>
              <a:t>Voice Controls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F56F6F-761D-1269-543D-33E78D6B39C1}"/>
              </a:ext>
            </a:extLst>
          </p:cNvPr>
          <p:cNvSpPr txBox="1"/>
          <p:nvPr/>
        </p:nvSpPr>
        <p:spPr>
          <a:xfrm>
            <a:off x="527815" y="3204332"/>
            <a:ext cx="205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latin typeface="Archivo ExtraLight" pitchFamily="2" charset="77"/>
                <a:cs typeface="Archivo ExtraLight" pitchFamily="2" charset="77"/>
              </a:rPr>
              <a:t>Facial Expressions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5ECBB7-10CE-1D93-0842-BCA63A5A8826}"/>
              </a:ext>
            </a:extLst>
          </p:cNvPr>
          <p:cNvSpPr txBox="1"/>
          <p:nvPr/>
        </p:nvSpPr>
        <p:spPr>
          <a:xfrm>
            <a:off x="1117720" y="4196662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latin typeface="Archivo ExtraLight" pitchFamily="2" charset="77"/>
                <a:cs typeface="Archivo ExtraLight" pitchFamily="2" charset="77"/>
              </a:rPr>
              <a:t>Head Motion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1D4623-779B-0BE9-ECAA-CFC892C63969}"/>
              </a:ext>
            </a:extLst>
          </p:cNvPr>
          <p:cNvSpPr txBox="1"/>
          <p:nvPr/>
        </p:nvSpPr>
        <p:spPr>
          <a:xfrm>
            <a:off x="1491219" y="5069743"/>
            <a:ext cx="108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latin typeface="Archivo ExtraLight" pitchFamily="2" charset="77"/>
                <a:cs typeface="Archivo ExtraLight" pitchFamily="2" charset="77"/>
              </a:rPr>
              <a:t>Switches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BF242A-BD8A-95CD-EB49-78AADC4B47E1}"/>
              </a:ext>
            </a:extLst>
          </p:cNvPr>
          <p:cNvSpPr txBox="1"/>
          <p:nvPr/>
        </p:nvSpPr>
        <p:spPr>
          <a:xfrm>
            <a:off x="970244" y="5912639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latin typeface="Archivo ExtraLight" pitchFamily="2" charset="77"/>
                <a:cs typeface="Archivo ExtraLight" pitchFamily="2" charset="77"/>
              </a:rPr>
              <a:t>Device Motion</a:t>
            </a:r>
          </a:p>
        </p:txBody>
      </p:sp>
      <p:pic>
        <p:nvPicPr>
          <p:cNvPr id="28" name="Logo" descr="Cephable is the bridge that connects the capabilities just listed which can trigger any of the features/functions about to be listed.">
            <a:extLst>
              <a:ext uri="{FF2B5EF4-FFF2-40B4-BE49-F238E27FC236}">
                <a16:creationId xmlns:a16="http://schemas.microsoft.com/office/drawing/2014/main" id="{CB901610-21F7-A269-3EA0-A0FEC33229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643523" y="2880398"/>
            <a:ext cx="1140310" cy="114031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97071FF-75AD-898D-6ACA-9986B296A5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674446" y="1043296"/>
            <a:ext cx="618327" cy="4962939"/>
            <a:chOff x="8674446" y="1043296"/>
            <a:chExt cx="618327" cy="4962939"/>
          </a:xfrm>
        </p:grpSpPr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7B850C08-B2A6-2CDE-E050-FA490772E2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739377" y="4718770"/>
              <a:ext cx="469430" cy="469430"/>
            </a:xfrm>
            <a:prstGeom prst="rect">
              <a:avLst/>
            </a:prstGeom>
          </p:spPr>
        </p:pic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13C7B9A8-C0E2-4264-8587-04F56602EE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740676" y="2928731"/>
              <a:ext cx="469430" cy="469430"/>
            </a:xfrm>
            <a:prstGeom prst="rect">
              <a:avLst/>
            </a:prstGeom>
          </p:spPr>
        </p:pic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48616BF3-A82A-94EE-D751-1BF7D7040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742463" y="2025578"/>
              <a:ext cx="466344" cy="466344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7E8FB673-B679-5723-15D4-5E6677E12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8674446" y="1043296"/>
              <a:ext cx="599292" cy="599292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BEE15186-FC7C-DBB2-522C-E656A54B6F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780863" y="5539891"/>
              <a:ext cx="466344" cy="466344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BD8308FB-26DA-2D00-7E52-049A3336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8693481" y="3798193"/>
              <a:ext cx="599292" cy="599292"/>
            </a:xfrm>
            <a:prstGeom prst="rect">
              <a:avLst/>
            </a:prstGeom>
          </p:spPr>
        </p:pic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443BFA57-F89C-9901-2F1A-7926077BDB00}"/>
              </a:ext>
            </a:extLst>
          </p:cNvPr>
          <p:cNvSpPr txBox="1"/>
          <p:nvPr/>
        </p:nvSpPr>
        <p:spPr>
          <a:xfrm>
            <a:off x="9548328" y="1210251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chivo ExtraLight" pitchFamily="2" charset="77"/>
                <a:cs typeface="Archivo ExtraLight" pitchFamily="2" charset="77"/>
              </a:rPr>
              <a:t>Writing &amp; Editing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055BA4E-FF12-C559-CBB8-133D4620962D}"/>
              </a:ext>
            </a:extLst>
          </p:cNvPr>
          <p:cNvSpPr txBox="1"/>
          <p:nvPr/>
        </p:nvSpPr>
        <p:spPr>
          <a:xfrm>
            <a:off x="9548328" y="2020012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chivo ExtraLight" pitchFamily="2" charset="77"/>
                <a:cs typeface="Archivo ExtraLight" pitchFamily="2" charset="77"/>
              </a:rPr>
              <a:t>Browse the Internet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41F5F17-FDED-C1B1-EC99-E299D08AB4A7}"/>
              </a:ext>
            </a:extLst>
          </p:cNvPr>
          <p:cNvSpPr txBox="1"/>
          <p:nvPr/>
        </p:nvSpPr>
        <p:spPr>
          <a:xfrm>
            <a:off x="9548328" y="2961309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chivo ExtraLight" pitchFamily="2" charset="77"/>
                <a:cs typeface="Archivo ExtraLight" pitchFamily="2" charset="77"/>
              </a:rPr>
              <a:t>Play Games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62D351A-2B34-8DAA-C522-F53483EE693B}"/>
              </a:ext>
            </a:extLst>
          </p:cNvPr>
          <p:cNvSpPr txBox="1"/>
          <p:nvPr/>
        </p:nvSpPr>
        <p:spPr>
          <a:xfrm>
            <a:off x="9548328" y="3872420"/>
            <a:ext cx="226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chivo ExtraLight" pitchFamily="2" charset="77"/>
                <a:cs typeface="Archivo ExtraLight" pitchFamily="2" charset="77"/>
              </a:rPr>
              <a:t>Post on Social Media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4FBAD3F-7AB3-49DF-ECE1-63E9642C3A81}"/>
              </a:ext>
            </a:extLst>
          </p:cNvPr>
          <p:cNvSpPr txBox="1"/>
          <p:nvPr/>
        </p:nvSpPr>
        <p:spPr>
          <a:xfrm>
            <a:off x="9548328" y="4745501"/>
            <a:ext cx="2071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chivo ExtraLight" pitchFamily="2" charset="77"/>
                <a:cs typeface="Archivo ExtraLight" pitchFamily="2" charset="77"/>
              </a:rPr>
              <a:t>Give Presentations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D844ACD-63AA-7EFE-0922-11D5279AD86E}"/>
              </a:ext>
            </a:extLst>
          </p:cNvPr>
          <p:cNvSpPr txBox="1"/>
          <p:nvPr/>
        </p:nvSpPr>
        <p:spPr>
          <a:xfrm>
            <a:off x="9548328" y="5588397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chivo ExtraLight" pitchFamily="2" charset="77"/>
                <a:cs typeface="Archivo ExtraLight" pitchFamily="2" charset="77"/>
              </a:rPr>
              <a:t>Write Code</a:t>
            </a:r>
          </a:p>
        </p:txBody>
      </p:sp>
    </p:spTree>
    <p:extLst>
      <p:ext uri="{BB962C8B-B14F-4D97-AF65-F5344CB8AC3E}">
        <p14:creationId xmlns:p14="http://schemas.microsoft.com/office/powerpoint/2010/main" val="2112482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E0771-CF50-8DEC-94C2-F0B5A6ADA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330" y="1873750"/>
            <a:ext cx="9615340" cy="139815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chivo"/>
                <a:ea typeface="+mn-ea"/>
                <a:cs typeface="Archivo" pitchFamily="2" charset="77"/>
              </a:rPr>
              <a:t>No New Hardware Required!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chivo" pitchFamily="2" charset="77"/>
              <a:ea typeface="+mn-ea"/>
              <a:cs typeface="Archivo" pitchFamily="2" charset="77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B15F888E-7B8B-81F8-6932-5D084535B82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2819400"/>
            <a:ext cx="12192000" cy="1219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  <a:latin typeface="Archivo"/>
              </a:rPr>
              <a:t>Use your existing camera and microphone </a:t>
            </a:r>
            <a:endParaRPr lang="en-US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  <a:latin typeface="Archivo"/>
              </a:rPr>
              <a:t>Windows or Mac 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913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FFF1BD-27BA-54DA-83C2-784825FF5746}"/>
              </a:ext>
            </a:extLst>
          </p:cNvPr>
          <p:cNvSpPr txBox="1"/>
          <p:nvPr/>
        </p:nvSpPr>
        <p:spPr>
          <a:xfrm>
            <a:off x="2624666" y="5761609"/>
            <a:ext cx="656166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chivo" pitchFamily="2" charset="77"/>
                <a:cs typeface="Archivo" pitchFamily="2" charset="77"/>
                <a:hlinkClick r:id="rId2"/>
              </a:rPr>
              <a:t> Watch 2 min user video &amp; read full text description</a:t>
            </a:r>
            <a:endParaRPr lang="en-US" sz="2000" dirty="0">
              <a:solidFill>
                <a:schemeClr val="bg1"/>
              </a:solidFill>
              <a:latin typeface="Archivo" pitchFamily="2" charset="77"/>
              <a:cs typeface="Archivo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CC52DE-A212-4691-CFFC-6A70D15072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Cephable in Action</a:t>
            </a:r>
          </a:p>
        </p:txBody>
      </p:sp>
      <p:pic>
        <p:nvPicPr>
          <p:cNvPr id="6" name="Picture 5" descr="A young adult woman sits in a cafe in front of her laptop with her head nodding forward. Text on screen: Scroll with a head nod.&#10;&#10;">
            <a:hlinkClick r:id="rId2"/>
            <a:extLst>
              <a:ext uri="{FF2B5EF4-FFF2-40B4-BE49-F238E27FC236}">
                <a16:creationId xmlns:a16="http://schemas.microsoft.com/office/drawing/2014/main" id="{0BD4C2C5-AD77-FF54-B780-F9CA71846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299" y="1241530"/>
            <a:ext cx="7772400" cy="437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59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2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3DABD-FE47-5919-2C48-C2B6C09F22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Cephable was built for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D44348-0339-30EF-987A-D3BE5739E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901" y="2438498"/>
            <a:ext cx="1414249" cy="14142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0BFEA2-BE9F-5160-5840-B5FE1A634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0188" y="2438499"/>
            <a:ext cx="1414248" cy="14142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C4FAD8-F277-9A1A-7907-32BCD4E57817}"/>
              </a:ext>
            </a:extLst>
          </p:cNvPr>
          <p:cNvSpPr txBox="1"/>
          <p:nvPr/>
        </p:nvSpPr>
        <p:spPr>
          <a:xfrm>
            <a:off x="1156735" y="4003288"/>
            <a:ext cx="3342582" cy="1882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bg1"/>
                </a:solidFill>
                <a:latin typeface="Archivo" pitchFamily="2" charset="77"/>
                <a:cs typeface="Archivo" pitchFamily="2" charset="77"/>
              </a:rPr>
              <a:t>Individuals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  <a:latin typeface="Archivo" pitchFamily="2" charset="77"/>
                <a:cs typeface="Archivo" pitchFamily="2" charset="77"/>
              </a:rPr>
              <a:t>Free to the end user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  <a:latin typeface="Archivo" pitchFamily="2" charset="77"/>
                <a:cs typeface="Archivo" pitchFamily="2" charset="77"/>
              </a:rPr>
              <a:t>Non-Commercial Use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  <a:latin typeface="Archivo" pitchFamily="2" charset="77"/>
                <a:cs typeface="Archivo" pitchFamily="2" charset="77"/>
              </a:rPr>
              <a:t>Removing the Disability Tax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EA0F4D-56DC-E59C-FD64-5E7F78426B79}"/>
              </a:ext>
            </a:extLst>
          </p:cNvPr>
          <p:cNvSpPr txBox="1"/>
          <p:nvPr/>
        </p:nvSpPr>
        <p:spPr>
          <a:xfrm>
            <a:off x="6794402" y="4003288"/>
            <a:ext cx="4645824" cy="1882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bg1"/>
                </a:solidFill>
                <a:latin typeface="Archivo" pitchFamily="2" charset="77"/>
                <a:cs typeface="Archivo" pitchFamily="2" charset="77"/>
              </a:rPr>
              <a:t>Companies with Inclusive Goals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  <a:latin typeface="Archivo" pitchFamily="2" charset="77"/>
                <a:cs typeface="Archivo" pitchFamily="2" charset="77"/>
              </a:rPr>
              <a:t>Annual License Fee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  <a:latin typeface="Archivo" pitchFamily="2" charset="77"/>
                <a:cs typeface="Archivo" pitchFamily="2" charset="77"/>
              </a:rPr>
              <a:t>Integrates with existing digital platforms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bg1"/>
                </a:solidFill>
                <a:latin typeface="Archivo" pitchFamily="2" charset="77"/>
                <a:cs typeface="Archivo" pitchFamily="2" charset="77"/>
              </a:rPr>
              <a:t>Meets a variety of business goals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423C21-EF6F-ED54-9C4C-BA0C437FC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6152218" y="1590832"/>
            <a:ext cx="0" cy="46821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6992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1A4DE-E0E6-D22E-7292-4C93D7644B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chivo"/>
              </a:rPr>
              <a:t>Privacy &amp; Security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696B9B-96D1-917B-E49B-99D72F64C875}"/>
              </a:ext>
            </a:extLst>
          </p:cNvPr>
          <p:cNvSpPr txBox="1"/>
          <p:nvPr/>
        </p:nvSpPr>
        <p:spPr>
          <a:xfrm>
            <a:off x="455611" y="2073714"/>
            <a:ext cx="11280709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chemeClr val="bg1"/>
                </a:solidFill>
                <a:latin typeface="Archivo" pitchFamily="2" charset="77"/>
                <a:ea typeface="Calibri" panose="020F0502020204030204"/>
                <a:cs typeface="Archivo" pitchFamily="2" charset="77"/>
              </a:rPr>
              <a:t>Data Privacy</a:t>
            </a:r>
            <a:r>
              <a:rPr lang="en-US" sz="2800">
                <a:solidFill>
                  <a:schemeClr val="bg1"/>
                </a:solidFill>
                <a:latin typeface="Archivo" pitchFamily="2" charset="77"/>
                <a:ea typeface="Calibri" panose="020F0502020204030204"/>
                <a:cs typeface="Archivo" pitchFamily="2" charset="77"/>
              </a:rPr>
              <a:t>: Controls &amp; settings are only managed by your account</a:t>
            </a:r>
            <a:br>
              <a:rPr lang="en-US">
                <a:latin typeface="Archivo" pitchFamily="2" charset="77"/>
                <a:cs typeface="Archivo" pitchFamily="2" charset="77"/>
              </a:rPr>
            </a:br>
            <a:endParaRPr lang="en-US" sz="2800">
              <a:solidFill>
                <a:schemeClr val="bg1"/>
              </a:solidFill>
              <a:latin typeface="Archivo" pitchFamily="2" charset="77"/>
              <a:ea typeface="Calibri" panose="020F0502020204030204"/>
              <a:cs typeface="Archivo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chemeClr val="bg1"/>
                </a:solidFill>
                <a:latin typeface="Archivo" pitchFamily="2" charset="77"/>
                <a:ea typeface="Calibri" panose="020F0502020204030204"/>
                <a:cs typeface="Archivo" pitchFamily="2" charset="77"/>
              </a:rPr>
              <a:t>Camera and Microphone:</a:t>
            </a:r>
            <a:r>
              <a:rPr lang="en-US" sz="2800">
                <a:solidFill>
                  <a:schemeClr val="bg1"/>
                </a:solidFill>
                <a:latin typeface="Archivo" pitchFamily="2" charset="77"/>
                <a:ea typeface="Calibri" panose="020F0502020204030204"/>
                <a:cs typeface="Archivo" pitchFamily="2" charset="77"/>
              </a:rPr>
              <a:t> Expression and voice controls run entirely offline. Audio and video are never recorded or streamed. </a:t>
            </a:r>
            <a:br>
              <a:rPr lang="en-US">
                <a:latin typeface="Archivo" pitchFamily="2" charset="77"/>
                <a:cs typeface="Archivo" pitchFamily="2" charset="77"/>
              </a:rPr>
            </a:br>
            <a:endParaRPr lang="en-US" sz="2800">
              <a:solidFill>
                <a:schemeClr val="bg1"/>
              </a:solidFill>
              <a:latin typeface="Archivo" pitchFamily="2" charset="77"/>
              <a:ea typeface="Calibri" panose="020F0502020204030204"/>
              <a:cs typeface="Archivo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chemeClr val="bg1"/>
                </a:solidFill>
                <a:latin typeface="Archivo" pitchFamily="2" charset="77"/>
                <a:ea typeface="Calibri" panose="020F0502020204030204"/>
                <a:cs typeface="Archivo" pitchFamily="2" charset="77"/>
              </a:rPr>
              <a:t>Offline</a:t>
            </a:r>
            <a:r>
              <a:rPr lang="en-US" sz="2800">
                <a:solidFill>
                  <a:schemeClr val="bg1"/>
                </a:solidFill>
                <a:latin typeface="Archivo" pitchFamily="2" charset="77"/>
                <a:ea typeface="Calibri" panose="020F0502020204030204"/>
                <a:cs typeface="Archivo" pitchFamily="2" charset="77"/>
              </a:rPr>
              <a:t>: Personalized controls use machine learning entirely offline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23161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E0771-CF50-8DEC-94C2-F0B5A6ADA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1000"/>
              </a:spcBef>
              <a:defRPr/>
            </a:pPr>
            <a:r>
              <a:rPr lang="en-US">
                <a:solidFill>
                  <a:schemeClr val="bg1"/>
                </a:solidFill>
                <a:latin typeface="Archivo"/>
                <a:ea typeface="+mn-ea"/>
              </a:rPr>
              <a:t>Live Look </a:t>
            </a:r>
            <a:endParaRPr lang="en-US">
              <a:solidFill>
                <a:schemeClr val="bg1"/>
              </a:solidFill>
              <a:ea typeface="+mn-ea"/>
            </a:endParaRPr>
          </a:p>
        </p:txBody>
      </p:sp>
      <p:pic>
        <p:nvPicPr>
          <p:cNvPr id="1026" name="Picture 2" descr="A screenshot of the Cephable dashboard allows you to choose the following: which computer program you want to control, turn off and on the microphone and camera, and administrative links to profiles, settings, and your account.">
            <a:extLst>
              <a:ext uri="{FF2B5EF4-FFF2-40B4-BE49-F238E27FC236}">
                <a16:creationId xmlns:a16="http://schemas.microsoft.com/office/drawing/2014/main" id="{2C75D696-A8A7-B564-7E6A-2A0C01D5C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019" y="239207"/>
            <a:ext cx="4595665" cy="637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37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2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50130-6351-45AD-41DC-0195D09A8E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User Stories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AB98EE-F80A-0483-A761-0A9DB4AA3130}"/>
              </a:ext>
            </a:extLst>
          </p:cNvPr>
          <p:cNvSpPr txBox="1"/>
          <p:nvPr/>
        </p:nvSpPr>
        <p:spPr>
          <a:xfrm>
            <a:off x="455611" y="1997839"/>
            <a:ext cx="8284352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rchivo" pitchFamily="2" charset="77"/>
                <a:cs typeface="Archivo" pitchFamily="2" charset="77"/>
              </a:rPr>
              <a:t>Law student who simplified her suite of 10+ AT tools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chivo" pitchFamily="2" charset="77"/>
                <a:cs typeface="Archivo" pitchFamily="2" charset="77"/>
              </a:rPr>
              <a:t>​</a:t>
            </a:r>
          </a:p>
          <a:p>
            <a:pPr algn="l" rtl="0" fontAlgn="base"/>
            <a:r>
              <a:rPr lang="en-US" sz="2000" b="0" i="0" dirty="0">
                <a:solidFill>
                  <a:schemeClr val="bg1"/>
                </a:solidFill>
                <a:effectLst/>
                <a:latin typeface="Archivo" pitchFamily="2" charset="77"/>
                <a:cs typeface="Archivo" pitchFamily="2" charset="77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rchivo" pitchFamily="2" charset="77"/>
                <a:cs typeface="Archivo" pitchFamily="2" charset="77"/>
              </a:rPr>
              <a:t>Technical writer needs options during her chronic pain flare ups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chivo" pitchFamily="2" charset="77"/>
                <a:cs typeface="Archivo" pitchFamily="2" charset="77"/>
              </a:rPr>
              <a:t>​</a:t>
            </a:r>
          </a:p>
          <a:p>
            <a:pPr algn="l" rtl="0" fontAlgn="base"/>
            <a:r>
              <a:rPr lang="en-US" sz="2000" b="0" i="0" dirty="0">
                <a:solidFill>
                  <a:schemeClr val="bg1"/>
                </a:solidFill>
                <a:effectLst/>
                <a:latin typeface="Archivo" pitchFamily="2" charset="77"/>
                <a:cs typeface="Archivo" pitchFamily="2" charset="77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rchivo" pitchFamily="2" charset="77"/>
                <a:cs typeface="Archivo" pitchFamily="2" charset="77"/>
              </a:rPr>
              <a:t>Competitive adult gamer layered new voice inputs w/ his keyboard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2000" b="0" i="0" u="none" strike="noStrike" dirty="0">
              <a:solidFill>
                <a:schemeClr val="bg1"/>
              </a:solidFill>
              <a:effectLst/>
              <a:latin typeface="Archivo" pitchFamily="2" charset="77"/>
              <a:cs typeface="Archivo" pitchFamily="2" charset="77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chivo" pitchFamily="2" charset="77"/>
                <a:cs typeface="Archivo" pitchFamily="2" charset="77"/>
              </a:rPr>
              <a:t> Sales executive who broke both of her arms skiing 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rchivo" pitchFamily="2" charset="77"/>
                <a:cs typeface="Archivo" pitchFamily="2" charset="77"/>
              </a:rPr>
              <a:t> 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Archivo" pitchFamily="2" charset="77"/>
                <a:cs typeface="Archivo" pitchFamily="2" charset="77"/>
              </a:rPr>
              <a:t>​</a:t>
            </a:r>
          </a:p>
          <a:p>
            <a:pPr algn="l" rtl="0" fontAlgn="base"/>
            <a:endParaRPr lang="en-US" sz="2000" b="0" i="0" dirty="0">
              <a:solidFill>
                <a:schemeClr val="bg1"/>
              </a:solidFill>
              <a:effectLst/>
              <a:latin typeface="Archivo" pitchFamily="2" charset="77"/>
              <a:cs typeface="Archivo" pitchFamily="2" charset="77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Archivo" pitchFamily="2" charset="77"/>
                <a:cs typeface="Archivo" pitchFamily="2" charset="77"/>
              </a:rPr>
              <a:t>A teen’s first experience playing a browser </a:t>
            </a:r>
            <a:r>
              <a:rPr lang="en-US" sz="2000" b="0" i="0" u="none" strike="noStrike">
                <a:solidFill>
                  <a:schemeClr val="bg1"/>
                </a:solidFill>
                <a:effectLst/>
                <a:latin typeface="Archivo" pitchFamily="2" charset="77"/>
                <a:cs typeface="Archivo" pitchFamily="2" charset="77"/>
              </a:rPr>
              <a:t>game</a:t>
            </a:r>
            <a:r>
              <a:rPr lang="en-US" sz="2000" b="0" i="0">
                <a:solidFill>
                  <a:schemeClr val="bg1"/>
                </a:solidFill>
                <a:effectLst/>
                <a:latin typeface="Archivo" pitchFamily="2" charset="77"/>
                <a:cs typeface="Archivo" pitchFamily="2" charset="77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chemeClr val="bg1"/>
              </a:solidFill>
              <a:effectLst/>
              <a:latin typeface="Archivo" pitchFamily="2" charset="77"/>
              <a:cs typeface="Archivo" pitchFamily="2" charset="77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Archivo" pitchFamily="2" charset="77"/>
              </a:rPr>
              <a:t>PhD  dissertation – left arm amputee – overuse in right hand – carpel tunnel</a:t>
            </a:r>
            <a:r>
              <a:rPr lang="en-US" sz="1800" b="0" i="0" dirty="0">
                <a:solidFill>
                  <a:srgbClr val="062844"/>
                </a:solidFill>
                <a:effectLst/>
                <a:latin typeface="Archivo" pitchFamily="2" charset="77"/>
              </a:rPr>
              <a:t>​</a:t>
            </a:r>
            <a:endParaRPr lang="en-US" sz="2000" b="0" i="0" dirty="0">
              <a:solidFill>
                <a:srgbClr val="062844"/>
              </a:solidFill>
              <a:effectLst/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chemeClr val="bg1"/>
              </a:solidFill>
              <a:effectLst/>
              <a:latin typeface="Archivo" pitchFamily="2" charset="77"/>
              <a:cs typeface="Archivo" pitchFamily="2" charset="77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chemeClr val="bg1"/>
              </a:solidFill>
              <a:effectLst/>
              <a:latin typeface="Archivo" pitchFamily="2" charset="77"/>
              <a:cs typeface="Archivo" pitchFamily="2" charset="77"/>
            </a:endParaRPr>
          </a:p>
        </p:txBody>
      </p:sp>
      <p:pic>
        <p:nvPicPr>
          <p:cNvPr id="1026" name="Picture 2" descr="Split photo of a headshot of a smiling young adult female with long brown hair beside a photo of her home office computer workstation.">
            <a:extLst>
              <a:ext uri="{FF2B5EF4-FFF2-40B4-BE49-F238E27FC236}">
                <a16:creationId xmlns:a16="http://schemas.microsoft.com/office/drawing/2014/main" id="{FCF847A2-C5DE-A89B-2010-67DB0C671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579" y="1024561"/>
            <a:ext cx="2348433" cy="136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tistic headshot of young adult male wearing a ball cap and sunglasses sitting in a dark gaming area with twinkle lights.">
            <a:extLst>
              <a:ext uri="{FF2B5EF4-FFF2-40B4-BE49-F238E27FC236}">
                <a16:creationId xmlns:a16="http://schemas.microsoft.com/office/drawing/2014/main" id="{213276C2-B49D-5182-1426-97C68842D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579" y="2880270"/>
            <a:ext cx="2348433" cy="131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plit photo of a closeup of a user's assistive tech hardware on his desk beside a headshot of a young adult male with glasses in his room.">
            <a:extLst>
              <a:ext uri="{FF2B5EF4-FFF2-40B4-BE49-F238E27FC236}">
                <a16:creationId xmlns:a16="http://schemas.microsoft.com/office/drawing/2014/main" id="{1C51DDEE-4ED2-002E-9D29-B9896CF74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579" y="4778686"/>
            <a:ext cx="2348436" cy="131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470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ovable">
      <a:dk1>
        <a:srgbClr val="062844"/>
      </a:dk1>
      <a:lt1>
        <a:srgbClr val="FFFFFF"/>
      </a:lt1>
      <a:dk2>
        <a:srgbClr val="36368B"/>
      </a:dk2>
      <a:lt2>
        <a:srgbClr val="A7A8AA"/>
      </a:lt2>
      <a:accent1>
        <a:srgbClr val="EE486F"/>
      </a:accent1>
      <a:accent2>
        <a:srgbClr val="6B6CB1"/>
      </a:accent2>
      <a:accent3>
        <a:srgbClr val="F3AE10"/>
      </a:accent3>
      <a:accent4>
        <a:srgbClr val="6DB9E7"/>
      </a:accent4>
      <a:accent5>
        <a:srgbClr val="FFFFFF"/>
      </a:accent5>
      <a:accent6>
        <a:srgbClr val="FFFFFF"/>
      </a:accent6>
      <a:hlink>
        <a:srgbClr val="6DB9E7"/>
      </a:hlink>
      <a:folHlink>
        <a:srgbClr val="6B6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OV_PPT-Template_v2.00" id="{FA06CDB9-532E-FB40-A69F-B3C2C4452F5F}" vid="{95102892-6E7C-FD43-80CA-D57609BC94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DE58E75C048D4CB74FFDA681173975" ma:contentTypeVersion="16" ma:contentTypeDescription="Create a new document." ma:contentTypeScope="" ma:versionID="d34f687324d988efccd0106903d2bb55">
  <xsd:schema xmlns:xsd="http://www.w3.org/2001/XMLSchema" xmlns:xs="http://www.w3.org/2001/XMLSchema" xmlns:p="http://schemas.microsoft.com/office/2006/metadata/properties" xmlns:ns2="4b0b07c1-6150-417d-ae20-461f8426cb6f" xmlns:ns3="d2b5e051-8118-4a52-bbc3-1fb79c67b537" targetNamespace="http://schemas.microsoft.com/office/2006/metadata/properties" ma:root="true" ma:fieldsID="c360c46709bc00ef2ca7b5f1a740cec3" ns2:_="" ns3:_="">
    <xsd:import namespace="4b0b07c1-6150-417d-ae20-461f8426cb6f"/>
    <xsd:import namespace="d2b5e051-8118-4a52-bbc3-1fb79c67b5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Descript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0b07c1-6150-417d-ae20-461f8426cb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6f55b2a0-ca10-4d8b-aca2-b82337871e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Descriptions" ma:index="22" nillable="true" ma:displayName="Descriptions" ma:format="Dropdown" ma:internalName="Descriptions">
      <xsd:simpleType>
        <xsd:restriction base="dms:Note">
          <xsd:maxLength value="255"/>
        </xsd:restriction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b5e051-8118-4a52-bbc3-1fb79c67b537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db0ae138-23d7-4479-8c12-5f180435648a}" ma:internalName="TaxCatchAll" ma:showField="CatchAllData" ma:web="d2b5e051-8118-4a52-bbc3-1fb79c67b5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30E5D4-FD74-4DA3-9F33-E48DA85826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6E6F07-17C6-4DCA-A310-C1F48F8CB7AE}">
  <ds:schemaRefs>
    <ds:schemaRef ds:uri="4b0b07c1-6150-417d-ae20-461f8426cb6f"/>
    <ds:schemaRef ds:uri="d2b5e051-8118-4a52-bbc3-1fb79c67b53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</TotalTime>
  <Words>534</Words>
  <Application>Microsoft Macintosh PowerPoint</Application>
  <PresentationFormat>Widescreen</PresentationFormat>
  <Paragraphs>144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Archivo</vt:lpstr>
      <vt:lpstr>Archivo Black</vt:lpstr>
      <vt:lpstr>Archivo ExtraLight</vt:lpstr>
      <vt:lpstr>Arial</vt:lpstr>
      <vt:lpstr>Calibri</vt:lpstr>
      <vt:lpstr>PT Serif</vt:lpstr>
      <vt:lpstr>Segoe UI</vt:lpstr>
      <vt:lpstr>Office Theme</vt:lpstr>
      <vt:lpstr>Moving Digital Interaction  Beyond Keyboard &amp; Mouse</vt:lpstr>
      <vt:lpstr>Presenters</vt:lpstr>
      <vt:lpstr>What Cephable Does</vt:lpstr>
      <vt:lpstr>No New Hardware Required!</vt:lpstr>
      <vt:lpstr>Cephable in Action</vt:lpstr>
      <vt:lpstr>Cephable was built for</vt:lpstr>
      <vt:lpstr>Privacy &amp; Security</vt:lpstr>
      <vt:lpstr>Live Look </vt:lpstr>
      <vt:lpstr>User Stories</vt:lpstr>
      <vt:lpstr>Cephable Value</vt:lpstr>
      <vt:lpstr>Cephable with Kids?</vt:lpstr>
      <vt:lpstr>Join our Mission</vt:lpstr>
      <vt:lpstr>Our Community &amp; Customers</vt:lpstr>
      <vt:lpstr>Consortium – Nominate a Power User​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Crosby Cromwell</dc:creator>
  <cp:lastModifiedBy>Julia Franklin</cp:lastModifiedBy>
  <cp:revision>13</cp:revision>
  <dcterms:created xsi:type="dcterms:W3CDTF">2023-08-16T03:11:49Z</dcterms:created>
  <dcterms:modified xsi:type="dcterms:W3CDTF">2024-06-26T20:13:19Z</dcterms:modified>
</cp:coreProperties>
</file>